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78" r:id="rId3"/>
    <p:sldId id="379" r:id="rId4"/>
    <p:sldId id="381" r:id="rId5"/>
    <p:sldId id="346" r:id="rId6"/>
    <p:sldId id="331" r:id="rId7"/>
    <p:sldId id="334" r:id="rId8"/>
    <p:sldId id="335" r:id="rId9"/>
    <p:sldId id="336" r:id="rId10"/>
    <p:sldId id="337" r:id="rId11"/>
    <p:sldId id="341" r:id="rId12"/>
    <p:sldId id="342" r:id="rId13"/>
    <p:sldId id="343" r:id="rId14"/>
    <p:sldId id="344" r:id="rId15"/>
    <p:sldId id="339" r:id="rId16"/>
    <p:sldId id="340" r:id="rId17"/>
    <p:sldId id="348" r:id="rId18"/>
    <p:sldId id="383" r:id="rId19"/>
    <p:sldId id="384" r:id="rId20"/>
    <p:sldId id="385" r:id="rId21"/>
    <p:sldId id="386" r:id="rId22"/>
    <p:sldId id="388" r:id="rId23"/>
    <p:sldId id="389" r:id="rId24"/>
    <p:sldId id="390" r:id="rId25"/>
    <p:sldId id="391" r:id="rId26"/>
    <p:sldId id="392" r:id="rId27"/>
    <p:sldId id="393" r:id="rId28"/>
    <p:sldId id="394" r:id="rId29"/>
    <p:sldId id="395" r:id="rId30"/>
    <p:sldId id="396" r:id="rId31"/>
    <p:sldId id="397" r:id="rId32"/>
    <p:sldId id="398" r:id="rId33"/>
    <p:sldId id="399" r:id="rId34"/>
    <p:sldId id="387" r:id="rId35"/>
    <p:sldId id="380" r:id="rId36"/>
    <p:sldId id="278" r:id="rId37"/>
    <p:sldId id="265" r:id="rId38"/>
    <p:sldId id="261" r:id="rId39"/>
    <p:sldId id="375" r:id="rId40"/>
    <p:sldId id="282" r:id="rId41"/>
    <p:sldId id="283" r:id="rId42"/>
    <p:sldId id="284" r:id="rId43"/>
    <p:sldId id="285" r:id="rId44"/>
    <p:sldId id="286" r:id="rId45"/>
    <p:sldId id="287" r:id="rId46"/>
    <p:sldId id="288" r:id="rId47"/>
    <p:sldId id="289" r:id="rId48"/>
    <p:sldId id="290" r:id="rId49"/>
    <p:sldId id="349" r:id="rId50"/>
    <p:sldId id="291" r:id="rId51"/>
    <p:sldId id="292" r:id="rId52"/>
    <p:sldId id="293" r:id="rId53"/>
    <p:sldId id="294" r:id="rId54"/>
    <p:sldId id="295" r:id="rId55"/>
    <p:sldId id="296" r:id="rId56"/>
    <p:sldId id="297" r:id="rId57"/>
    <p:sldId id="298" r:id="rId58"/>
    <p:sldId id="301" r:id="rId59"/>
    <p:sldId id="302" r:id="rId60"/>
    <p:sldId id="299" r:id="rId61"/>
    <p:sldId id="303" r:id="rId62"/>
    <p:sldId id="304" r:id="rId63"/>
    <p:sldId id="305" r:id="rId64"/>
    <p:sldId id="300" r:id="rId65"/>
    <p:sldId id="329" r:id="rId66"/>
    <p:sldId id="306" r:id="rId67"/>
    <p:sldId id="330" r:id="rId68"/>
    <p:sldId id="351" r:id="rId69"/>
    <p:sldId id="353" r:id="rId70"/>
    <p:sldId id="354" r:id="rId71"/>
    <p:sldId id="355" r:id="rId72"/>
    <p:sldId id="356" r:id="rId73"/>
    <p:sldId id="357" r:id="rId74"/>
    <p:sldId id="352" r:id="rId75"/>
    <p:sldId id="358" r:id="rId76"/>
    <p:sldId id="359" r:id="rId77"/>
    <p:sldId id="360" r:id="rId78"/>
    <p:sldId id="361" r:id="rId79"/>
    <p:sldId id="362" r:id="rId80"/>
    <p:sldId id="363" r:id="rId81"/>
    <p:sldId id="365" r:id="rId82"/>
    <p:sldId id="366" r:id="rId83"/>
    <p:sldId id="367" r:id="rId84"/>
    <p:sldId id="364" r:id="rId85"/>
    <p:sldId id="350" r:id="rId86"/>
    <p:sldId id="307" r:id="rId87"/>
    <p:sldId id="309" r:id="rId88"/>
    <p:sldId id="310" r:id="rId89"/>
    <p:sldId id="311" r:id="rId90"/>
    <p:sldId id="312" r:id="rId91"/>
    <p:sldId id="372" r:id="rId92"/>
    <p:sldId id="313" r:id="rId93"/>
    <p:sldId id="314" r:id="rId94"/>
    <p:sldId id="315" r:id="rId95"/>
    <p:sldId id="316" r:id="rId96"/>
    <p:sldId id="308" r:id="rId97"/>
    <p:sldId id="319" r:id="rId98"/>
    <p:sldId id="368" r:id="rId99"/>
    <p:sldId id="377" r:id="rId100"/>
    <p:sldId id="400" r:id="rId10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7" d="100"/>
          <a:sy n="67" d="100"/>
        </p:scale>
        <p:origin x="6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98255F6D-F709-4E66-BACA-87D008155E33}" type="datetimeFigureOut">
              <a:rPr lang="fr-FR" smtClean="0"/>
              <a:t>17/03/2023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42CB204-22F3-4BE1-A2F5-E525D2BD4CEA}" type="slidenum">
              <a:rPr lang="fr-FR" smtClean="0"/>
              <a:t>‹N°›</a:t>
            </a:fld>
            <a:endParaRPr lang="fr-FR"/>
          </a:p>
        </p:txBody>
      </p:sp>
    </p:spTree>
    <p:extLst>
      <p:ext uri="{BB962C8B-B14F-4D97-AF65-F5344CB8AC3E}">
        <p14:creationId xmlns:p14="http://schemas.microsoft.com/office/powerpoint/2010/main" val="969640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98255F6D-F709-4E66-BACA-87D008155E33}" type="datetimeFigureOut">
              <a:rPr lang="fr-FR" smtClean="0"/>
              <a:t>17/03/2023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42CB204-22F3-4BE1-A2F5-E525D2BD4CEA}" type="slidenum">
              <a:rPr lang="fr-FR" smtClean="0"/>
              <a:t>‹N°›</a:t>
            </a:fld>
            <a:endParaRPr lang="fr-FR"/>
          </a:p>
        </p:txBody>
      </p:sp>
    </p:spTree>
    <p:extLst>
      <p:ext uri="{BB962C8B-B14F-4D97-AF65-F5344CB8AC3E}">
        <p14:creationId xmlns:p14="http://schemas.microsoft.com/office/powerpoint/2010/main" val="2172535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98255F6D-F709-4E66-BACA-87D008155E33}" type="datetimeFigureOut">
              <a:rPr lang="fr-FR" smtClean="0"/>
              <a:t>17/03/2023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42CB204-22F3-4BE1-A2F5-E525D2BD4CEA}" type="slidenum">
              <a:rPr lang="fr-FR" smtClean="0"/>
              <a:t>‹N°›</a:t>
            </a:fld>
            <a:endParaRPr lang="fr-FR"/>
          </a:p>
        </p:txBody>
      </p:sp>
    </p:spTree>
    <p:extLst>
      <p:ext uri="{BB962C8B-B14F-4D97-AF65-F5344CB8AC3E}">
        <p14:creationId xmlns:p14="http://schemas.microsoft.com/office/powerpoint/2010/main" val="3586748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98255F6D-F709-4E66-BACA-87D008155E33}" type="datetimeFigureOut">
              <a:rPr lang="fr-FR" smtClean="0"/>
              <a:t>17/03/2023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42CB204-22F3-4BE1-A2F5-E525D2BD4CEA}" type="slidenum">
              <a:rPr lang="fr-FR" smtClean="0"/>
              <a:t>‹N°›</a:t>
            </a:fld>
            <a:endParaRPr lang="fr-FR"/>
          </a:p>
        </p:txBody>
      </p:sp>
    </p:spTree>
    <p:extLst>
      <p:ext uri="{BB962C8B-B14F-4D97-AF65-F5344CB8AC3E}">
        <p14:creationId xmlns:p14="http://schemas.microsoft.com/office/powerpoint/2010/main" val="4129019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98255F6D-F709-4E66-BACA-87D008155E33}" type="datetimeFigureOut">
              <a:rPr lang="fr-FR" smtClean="0"/>
              <a:t>17/03/2023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42CB204-22F3-4BE1-A2F5-E525D2BD4CEA}" type="slidenum">
              <a:rPr lang="fr-FR" smtClean="0"/>
              <a:t>‹N°›</a:t>
            </a:fld>
            <a:endParaRPr lang="fr-FR"/>
          </a:p>
        </p:txBody>
      </p:sp>
    </p:spTree>
    <p:extLst>
      <p:ext uri="{BB962C8B-B14F-4D97-AF65-F5344CB8AC3E}">
        <p14:creationId xmlns:p14="http://schemas.microsoft.com/office/powerpoint/2010/main" val="3684102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98255F6D-F709-4E66-BACA-87D008155E33}" type="datetimeFigureOut">
              <a:rPr lang="fr-FR" smtClean="0"/>
              <a:t>17/03/2023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42CB204-22F3-4BE1-A2F5-E525D2BD4CEA}" type="slidenum">
              <a:rPr lang="fr-FR" smtClean="0"/>
              <a:t>‹N°›</a:t>
            </a:fld>
            <a:endParaRPr lang="fr-FR"/>
          </a:p>
        </p:txBody>
      </p:sp>
    </p:spTree>
    <p:extLst>
      <p:ext uri="{BB962C8B-B14F-4D97-AF65-F5344CB8AC3E}">
        <p14:creationId xmlns:p14="http://schemas.microsoft.com/office/powerpoint/2010/main" val="3728706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98255F6D-F709-4E66-BACA-87D008155E33}" type="datetimeFigureOut">
              <a:rPr lang="fr-FR" smtClean="0"/>
              <a:t>17/03/2023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42CB204-22F3-4BE1-A2F5-E525D2BD4CEA}" type="slidenum">
              <a:rPr lang="fr-FR" smtClean="0"/>
              <a:t>‹N°›</a:t>
            </a:fld>
            <a:endParaRPr lang="fr-FR"/>
          </a:p>
        </p:txBody>
      </p:sp>
    </p:spTree>
    <p:extLst>
      <p:ext uri="{BB962C8B-B14F-4D97-AF65-F5344CB8AC3E}">
        <p14:creationId xmlns:p14="http://schemas.microsoft.com/office/powerpoint/2010/main" val="2927023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8255F6D-F709-4E66-BACA-87D008155E33}" type="datetimeFigureOut">
              <a:rPr lang="fr-FR" smtClean="0"/>
              <a:t>17/03/2023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42CB204-22F3-4BE1-A2F5-E525D2BD4CEA}" type="slidenum">
              <a:rPr lang="fr-FR" smtClean="0"/>
              <a:t>‹N°›</a:t>
            </a:fld>
            <a:endParaRPr lang="fr-FR"/>
          </a:p>
        </p:txBody>
      </p:sp>
    </p:spTree>
    <p:extLst>
      <p:ext uri="{BB962C8B-B14F-4D97-AF65-F5344CB8AC3E}">
        <p14:creationId xmlns:p14="http://schemas.microsoft.com/office/powerpoint/2010/main" val="930525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8255F6D-F709-4E66-BACA-87D008155E33}" type="datetimeFigureOut">
              <a:rPr lang="fr-FR" smtClean="0"/>
              <a:t>17/03/2023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42CB204-22F3-4BE1-A2F5-E525D2BD4CEA}" type="slidenum">
              <a:rPr lang="fr-FR" smtClean="0"/>
              <a:t>‹N°›</a:t>
            </a:fld>
            <a:endParaRPr lang="fr-FR"/>
          </a:p>
        </p:txBody>
      </p:sp>
    </p:spTree>
    <p:extLst>
      <p:ext uri="{BB962C8B-B14F-4D97-AF65-F5344CB8AC3E}">
        <p14:creationId xmlns:p14="http://schemas.microsoft.com/office/powerpoint/2010/main" val="1011168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98255F6D-F709-4E66-BACA-87D008155E33}" type="datetimeFigureOut">
              <a:rPr lang="fr-FR" smtClean="0"/>
              <a:t>17/03/2023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42CB204-22F3-4BE1-A2F5-E525D2BD4CEA}" type="slidenum">
              <a:rPr lang="fr-FR" smtClean="0"/>
              <a:t>‹N°›</a:t>
            </a:fld>
            <a:endParaRPr lang="fr-FR"/>
          </a:p>
        </p:txBody>
      </p:sp>
    </p:spTree>
    <p:extLst>
      <p:ext uri="{BB962C8B-B14F-4D97-AF65-F5344CB8AC3E}">
        <p14:creationId xmlns:p14="http://schemas.microsoft.com/office/powerpoint/2010/main" val="414790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98255F6D-F709-4E66-BACA-87D008155E33}" type="datetimeFigureOut">
              <a:rPr lang="fr-FR" smtClean="0"/>
              <a:t>17/03/2023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42CB204-22F3-4BE1-A2F5-E525D2BD4CEA}" type="slidenum">
              <a:rPr lang="fr-FR" smtClean="0"/>
              <a:t>‹N°›</a:t>
            </a:fld>
            <a:endParaRPr lang="fr-FR"/>
          </a:p>
        </p:txBody>
      </p:sp>
    </p:spTree>
    <p:extLst>
      <p:ext uri="{BB962C8B-B14F-4D97-AF65-F5344CB8AC3E}">
        <p14:creationId xmlns:p14="http://schemas.microsoft.com/office/powerpoint/2010/main" val="2532322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255F6D-F709-4E66-BACA-87D008155E33}" type="datetimeFigureOut">
              <a:rPr lang="fr-FR" smtClean="0"/>
              <a:t>17/03/2023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2CB204-22F3-4BE1-A2F5-E525D2BD4CEA}" type="slidenum">
              <a:rPr lang="fr-FR" smtClean="0"/>
              <a:t>‹N°›</a:t>
            </a:fld>
            <a:endParaRPr lang="fr-FR"/>
          </a:p>
        </p:txBody>
      </p:sp>
    </p:spTree>
    <p:extLst>
      <p:ext uri="{BB962C8B-B14F-4D97-AF65-F5344CB8AC3E}">
        <p14:creationId xmlns:p14="http://schemas.microsoft.com/office/powerpoint/2010/main" val="3548999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package" Target="../embeddings/Microsoft_Word_Document2.docx"/><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package" Target="../embeddings/Microsoft_Word_Document3.docx"/><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4.jpe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hyperlink" Target="https://pbil.univ-lyon1.fr/R/enseignement_div.php?contents=html/tdr5" TargetMode="Externa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5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0.png"/><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jpeg"/></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package" Target="../embeddings/Microsoft_Word_Document.docx"/><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package" Target="../embeddings/Microsoft_Word_Document1.docx"/><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11.png"/></Relationships>
</file>

<file path=ppt/slides/_rels/slide8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11.png"/></Relationships>
</file>

<file path=ppt/slides/_rels/slide8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jpeg"/><Relationship Id="rId7" Type="http://schemas.openxmlformats.org/officeDocument/2006/relationships/image" Target="../media/image100.png"/><Relationship Id="rId2" Type="http://schemas.openxmlformats.org/officeDocument/2006/relationships/image" Target="../media/image96.jpeg"/><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11.png"/></Relationships>
</file>

<file path=ppt/slides/_rels/slide8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7.jpeg"/><Relationship Id="rId7" Type="http://schemas.openxmlformats.org/officeDocument/2006/relationships/image" Target="../media/image103.png"/><Relationship Id="rId2" Type="http://schemas.openxmlformats.org/officeDocument/2006/relationships/image" Target="../media/image96.jpeg"/><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7.jpeg"/><Relationship Id="rId7" Type="http://schemas.openxmlformats.org/officeDocument/2006/relationships/image" Target="../media/image105.png"/><Relationship Id="rId2" Type="http://schemas.openxmlformats.org/officeDocument/2006/relationships/image" Target="../media/image96.jpeg"/><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11.png"/></Relationships>
</file>

<file path=ppt/slides/_rels/slide9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1.jpeg"/></Relationships>
</file>

<file path=ppt/slides/_rels/slide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1.jpeg"/></Relationships>
</file>

<file path=ppt/slides/_rels/slide95.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image" Target="../media/image116.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0.jpeg"/><Relationship Id="rId4" Type="http://schemas.openxmlformats.org/officeDocument/2006/relationships/image" Target="../media/image109.jpeg"/></Relationships>
</file>

<file path=ppt/slides/_rels/slide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png"/><Relationship Id="rId1" Type="http://schemas.openxmlformats.org/officeDocument/2006/relationships/slideLayout" Target="../slideLayouts/slideLayout1.xml"/><Relationship Id="rId4"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474133" y="2980268"/>
            <a:ext cx="7907867" cy="1938992"/>
          </a:xfrm>
          <a:prstGeom prst="rect">
            <a:avLst/>
          </a:prstGeom>
          <a:noFill/>
        </p:spPr>
        <p:txBody>
          <a:bodyPr wrap="square" rtlCol="0">
            <a:spAutoFit/>
          </a:bodyPr>
          <a:lstStyle/>
          <a:p>
            <a:r>
              <a:rPr lang="fr-FR" sz="6000" dirty="0">
                <a:latin typeface="Century Gothic" panose="020B0502020202020204" pitchFamily="34" charset="0"/>
              </a:rPr>
              <a:t>A</a:t>
            </a:r>
            <a:r>
              <a:rPr lang="fr-FR" sz="4800" dirty="0">
                <a:latin typeface="Century Gothic" panose="020B0502020202020204" pitchFamily="34" charset="0"/>
              </a:rPr>
              <a:t>nalyses</a:t>
            </a:r>
            <a:endParaRPr lang="fr-FR" sz="6000" dirty="0">
              <a:latin typeface="Century Gothic" panose="020B0502020202020204" pitchFamily="34" charset="0"/>
            </a:endParaRPr>
          </a:p>
          <a:p>
            <a:r>
              <a:rPr lang="fr-FR" sz="6000" dirty="0">
                <a:latin typeface="Century Gothic" panose="020B0502020202020204" pitchFamily="34" charset="0"/>
              </a:rPr>
              <a:t>m</a:t>
            </a:r>
            <a:r>
              <a:rPr lang="fr-FR" sz="4800" dirty="0">
                <a:latin typeface="Century Gothic" panose="020B0502020202020204" pitchFamily="34" charset="0"/>
              </a:rPr>
              <a:t>ultivariées</a:t>
            </a:r>
          </a:p>
        </p:txBody>
      </p:sp>
      <p:sp>
        <p:nvSpPr>
          <p:cNvPr id="5" name="ZoneTexte 4"/>
          <p:cNvSpPr txBox="1"/>
          <p:nvPr/>
        </p:nvSpPr>
        <p:spPr>
          <a:xfrm>
            <a:off x="169333" y="6088165"/>
            <a:ext cx="6307666" cy="553998"/>
          </a:xfrm>
          <a:prstGeom prst="rect">
            <a:avLst/>
          </a:prstGeom>
          <a:noFill/>
        </p:spPr>
        <p:txBody>
          <a:bodyPr wrap="square" rtlCol="0">
            <a:spAutoFit/>
          </a:bodyPr>
          <a:lstStyle/>
          <a:p>
            <a:r>
              <a:rPr lang="fr-FR" sz="1600" dirty="0">
                <a:latin typeface="Century Gothic" panose="020B0502020202020204" pitchFamily="34" charset="0"/>
              </a:rPr>
              <a:t>version mars 2022</a:t>
            </a:r>
          </a:p>
          <a:p>
            <a:r>
              <a:rPr lang="fr-FR" sz="1400" dirty="0">
                <a:latin typeface="Century Gothic" panose="020B0502020202020204" pitchFamily="34" charset="0"/>
              </a:rPr>
              <a:t>Jean-Yves </a:t>
            </a:r>
            <a:r>
              <a:rPr lang="fr-FR" sz="1400" dirty="0" err="1">
                <a:latin typeface="Century Gothic" panose="020B0502020202020204" pitchFamily="34" charset="0"/>
              </a:rPr>
              <a:t>Barnagaud</a:t>
            </a:r>
            <a:r>
              <a:rPr lang="fr-FR" sz="1400" dirty="0">
                <a:latin typeface="Century Gothic" panose="020B0502020202020204" pitchFamily="34" charset="0"/>
              </a:rPr>
              <a:t> - jean-yves.barnagaud@ephe.psl.eu</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3687" y="783799"/>
            <a:ext cx="4391025" cy="1143000"/>
          </a:xfrm>
          <a:prstGeom prst="rect">
            <a:avLst/>
          </a:prstGeom>
        </p:spPr>
      </p:pic>
      <p:pic>
        <p:nvPicPr>
          <p:cNvPr id="7" name="Image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0"/>
            <a:ext cx="7738533" cy="2565407"/>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2350" y="3093825"/>
            <a:ext cx="5100475" cy="3271339"/>
          </a:xfrm>
          <a:prstGeom prst="rect">
            <a:avLst/>
          </a:prstGeom>
          <a:ln>
            <a:solidFill>
              <a:schemeClr val="tx1"/>
            </a:solidFill>
          </a:ln>
        </p:spPr>
      </p:pic>
    </p:spTree>
    <p:extLst>
      <p:ext uri="{BB962C8B-B14F-4D97-AF65-F5344CB8AC3E}">
        <p14:creationId xmlns:p14="http://schemas.microsoft.com/office/powerpoint/2010/main" val="3577270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p:extLst>
              <p:ext uri="{D42A27DB-BD31-4B8C-83A1-F6EECF244321}">
                <p14:modId xmlns:p14="http://schemas.microsoft.com/office/powerpoint/2010/main" val="2622210084"/>
              </p:ext>
            </p:extLst>
          </p:nvPr>
        </p:nvGraphicFramePr>
        <p:xfrm>
          <a:off x="6605517" y="4158238"/>
          <a:ext cx="10080755" cy="2228436"/>
        </p:xfrm>
        <a:graphic>
          <a:graphicData uri="http://schemas.openxmlformats.org/presentationml/2006/ole">
            <mc:AlternateContent xmlns:mc="http://schemas.openxmlformats.org/markup-compatibility/2006">
              <mc:Choice xmlns:v="urn:schemas-microsoft-com:vml" Requires="v">
                <p:oleObj name="Document" r:id="rId2" imgW="5759710" imgH="1273006" progId="Word.Document.12">
                  <p:embed/>
                </p:oleObj>
              </mc:Choice>
              <mc:Fallback>
                <p:oleObj name="Document" r:id="rId2" imgW="5759710" imgH="1273006" progId="Word.Document.12">
                  <p:embed/>
                  <p:pic>
                    <p:nvPicPr>
                      <p:cNvPr id="0" name=""/>
                      <p:cNvPicPr/>
                      <p:nvPr/>
                    </p:nvPicPr>
                    <p:blipFill>
                      <a:blip r:embed="rId3"/>
                      <a:stretch>
                        <a:fillRect/>
                      </a:stretch>
                    </p:blipFill>
                    <p:spPr>
                      <a:xfrm>
                        <a:off x="6605517" y="4158238"/>
                        <a:ext cx="10080755" cy="2228436"/>
                      </a:xfrm>
                      <a:prstGeom prst="rect">
                        <a:avLst/>
                      </a:prstGeom>
                    </p:spPr>
                  </p:pic>
                </p:oleObj>
              </mc:Fallback>
            </mc:AlternateContent>
          </a:graphicData>
        </a:graphic>
      </p:graphicFrame>
      <p:graphicFrame>
        <p:nvGraphicFramePr>
          <p:cNvPr id="5" name="Tableau 4"/>
          <p:cNvGraphicFramePr>
            <a:graphicFrameLocks noGrp="1"/>
          </p:cNvGraphicFramePr>
          <p:nvPr/>
        </p:nvGraphicFramePr>
        <p:xfrm>
          <a:off x="4905682" y="397943"/>
          <a:ext cx="4796406" cy="2241558"/>
        </p:xfrm>
        <a:graphic>
          <a:graphicData uri="http://schemas.openxmlformats.org/drawingml/2006/table">
            <a:tbl>
              <a:tblPr/>
              <a:tblGrid>
                <a:gridCol w="808606">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1557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tblGrid>
              <a:tr h="692359">
                <a:tc>
                  <a:txBody>
                    <a:bodyPr/>
                    <a:lstStyle/>
                    <a:p>
                      <a:pPr algn="l" fontAlgn="b"/>
                      <a:r>
                        <a:rPr lang="fr-FR" sz="1800" b="1" i="0" u="none" strike="noStrike" dirty="0">
                          <a:solidFill>
                            <a:srgbClr val="000000"/>
                          </a:solidFill>
                          <a:effectLst/>
                          <a:latin typeface="Calibri" panose="020F0502020204030204" pitchFamily="34" charset="0"/>
                        </a:rPr>
                        <a:t>Site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800" b="0" i="1" u="none" strike="noStrike" dirty="0" err="1">
                          <a:solidFill>
                            <a:srgbClr val="000000"/>
                          </a:solidFill>
                          <a:effectLst/>
                          <a:latin typeface="Calibri" panose="020F0502020204030204" pitchFamily="34" charset="0"/>
                        </a:rPr>
                        <a:t>Libellula</a:t>
                      </a:r>
                      <a:r>
                        <a:rPr lang="fr-FR" sz="1800" b="0" i="1" u="none" strike="noStrike" dirty="0">
                          <a:solidFill>
                            <a:srgbClr val="000000"/>
                          </a:solidFill>
                          <a:effectLst/>
                          <a:latin typeface="Calibri" panose="020F0502020204030204" pitchFamily="34" charset="0"/>
                        </a:rPr>
                        <a:t> </a:t>
                      </a:r>
                      <a:r>
                        <a:rPr lang="fr-FR" sz="1800" b="0" i="1" u="none" strike="noStrike" dirty="0" err="1">
                          <a:solidFill>
                            <a:srgbClr val="000000"/>
                          </a:solidFill>
                          <a:effectLst/>
                          <a:latin typeface="Calibri" panose="020F0502020204030204" pitchFamily="34" charset="0"/>
                        </a:rPr>
                        <a:t>depressa</a:t>
                      </a:r>
                      <a:endParaRPr lang="fr-FR" sz="1800" b="0" i="1"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800" b="0" i="1" u="none" strike="noStrike" dirty="0" err="1">
                          <a:solidFill>
                            <a:srgbClr val="000000"/>
                          </a:solidFill>
                          <a:effectLst/>
                          <a:latin typeface="Calibri" panose="020F0502020204030204" pitchFamily="34" charset="0"/>
                        </a:rPr>
                        <a:t>Calopteryx</a:t>
                      </a:r>
                      <a:r>
                        <a:rPr lang="fr-FR" sz="1800" b="0" i="1" u="none" strike="noStrike" dirty="0">
                          <a:solidFill>
                            <a:srgbClr val="000000"/>
                          </a:solidFill>
                          <a:effectLst/>
                          <a:latin typeface="Calibri" panose="020F0502020204030204" pitchFamily="34" charset="0"/>
                        </a:rPr>
                        <a:t> </a:t>
                      </a:r>
                      <a:r>
                        <a:rPr lang="fr-FR" sz="1800" b="0" i="1" u="none" strike="noStrike" dirty="0" err="1">
                          <a:solidFill>
                            <a:srgbClr val="000000"/>
                          </a:solidFill>
                          <a:effectLst/>
                          <a:latin typeface="Calibri" panose="020F0502020204030204" pitchFamily="34" charset="0"/>
                        </a:rPr>
                        <a:t>splendens</a:t>
                      </a:r>
                      <a:endParaRPr lang="fr-FR" sz="1800" b="0" i="1"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800" b="0" i="1" u="none" strike="noStrike" dirty="0" err="1">
                          <a:solidFill>
                            <a:srgbClr val="000000"/>
                          </a:solidFill>
                          <a:effectLst/>
                          <a:latin typeface="Calibri" panose="020F0502020204030204" pitchFamily="34" charset="0"/>
                        </a:rPr>
                        <a:t>Calopteryx</a:t>
                      </a:r>
                      <a:r>
                        <a:rPr lang="fr-FR" sz="1800" b="0" i="1" u="none" strike="noStrike" dirty="0">
                          <a:solidFill>
                            <a:srgbClr val="000000"/>
                          </a:solidFill>
                          <a:effectLst/>
                          <a:latin typeface="Calibri" panose="020F0502020204030204" pitchFamily="34" charset="0"/>
                        </a:rPr>
                        <a:t> </a:t>
                      </a:r>
                      <a:r>
                        <a:rPr lang="fr-FR" sz="1800" b="0" i="1" u="none" strike="noStrike" dirty="0" err="1">
                          <a:solidFill>
                            <a:srgbClr val="000000"/>
                          </a:solidFill>
                          <a:effectLst/>
                          <a:latin typeface="Calibri" panose="020F0502020204030204" pitchFamily="34" charset="0"/>
                        </a:rPr>
                        <a:t>virgo</a:t>
                      </a:r>
                      <a:endParaRPr lang="fr-FR" sz="1800" b="0" i="1"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2518">
                <a:tc>
                  <a:txBody>
                    <a:bodyPr/>
                    <a:lstStyle/>
                    <a:p>
                      <a:pPr algn="l" fontAlgn="b"/>
                      <a:r>
                        <a:rPr lang="fr-FR" sz="1800" b="0" i="1" u="none" strike="noStrike">
                          <a:solidFill>
                            <a:srgbClr val="000000"/>
                          </a:solidFill>
                          <a:effectLst/>
                          <a:latin typeface="Calibri" panose="020F0502020204030204" pitchFamily="34" charset="0"/>
                        </a:rPr>
                        <a:t>Site 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8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82518">
                <a:tc>
                  <a:txBody>
                    <a:bodyPr/>
                    <a:lstStyle/>
                    <a:p>
                      <a:pPr algn="l" fontAlgn="b"/>
                      <a:r>
                        <a:rPr lang="fr-FR" sz="1800" b="0" i="1" u="none" strike="noStrike">
                          <a:solidFill>
                            <a:srgbClr val="000000"/>
                          </a:solidFill>
                          <a:effectLst/>
                          <a:latin typeface="Calibri" panose="020F0502020204030204" pitchFamily="34" charset="0"/>
                        </a:rPr>
                        <a:t>Site 2</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fr-FR" sz="18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382518">
                <a:tc>
                  <a:txBody>
                    <a:bodyPr/>
                    <a:lstStyle/>
                    <a:p>
                      <a:pPr algn="l" fontAlgn="b"/>
                      <a:r>
                        <a:rPr lang="fr-FR" sz="1800" b="0" i="1" u="none" strike="noStrike">
                          <a:solidFill>
                            <a:srgbClr val="000000"/>
                          </a:solidFill>
                          <a:effectLst/>
                          <a:latin typeface="Calibri" panose="020F0502020204030204" pitchFamily="34" charset="0"/>
                        </a:rPr>
                        <a:t>Site 3</a:t>
                      </a:r>
                    </a:p>
                  </a:txBody>
                  <a:tcPr marL="9525" marR="9525" marT="9525" marB="0" anchor="b">
                    <a:lnL>
                      <a:noFill/>
                    </a:lnL>
                    <a:lnR>
                      <a:noFill/>
                    </a:lnR>
                    <a:lnT>
                      <a:noFill/>
                    </a:lnT>
                    <a:lnB>
                      <a:noFill/>
                    </a:lnB>
                  </a:tcPr>
                </a:tc>
                <a:tc>
                  <a:txBody>
                    <a:bodyPr/>
                    <a:lstStyle/>
                    <a:p>
                      <a:pPr algn="r" fontAlgn="b"/>
                      <a:r>
                        <a:rPr lang="fr-FR"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401645">
                <a:tc>
                  <a:txBody>
                    <a:bodyPr/>
                    <a:lstStyle/>
                    <a:p>
                      <a:pPr algn="l" fontAlgn="b"/>
                      <a:r>
                        <a:rPr lang="fr-FR" sz="1800" b="0" i="1" u="none" strike="noStrike" dirty="0">
                          <a:solidFill>
                            <a:srgbClr val="000000"/>
                          </a:solidFill>
                          <a:effectLst/>
                          <a:latin typeface="Calibri" panose="020F0502020204030204" pitchFamily="34" charset="0"/>
                        </a:rPr>
                        <a:t>Site 4</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fr-FR"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Arc 5"/>
          <p:cNvSpPr/>
          <p:nvPr/>
        </p:nvSpPr>
        <p:spPr>
          <a:xfrm rot="9915694">
            <a:off x="5516217" y="2534479"/>
            <a:ext cx="1480930" cy="1560443"/>
          </a:xfrm>
          <a:prstGeom prst="arc">
            <a:avLst>
              <a:gd name="adj1" fmla="val 17085457"/>
              <a:gd name="adj2" fmla="val 2304426"/>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7" name="Groupe 6"/>
          <p:cNvGrpSpPr/>
          <p:nvPr/>
        </p:nvGrpSpPr>
        <p:grpSpPr>
          <a:xfrm>
            <a:off x="173537" y="243476"/>
            <a:ext cx="2887163" cy="2068211"/>
            <a:chOff x="238655" y="3122645"/>
            <a:chExt cx="5569700" cy="3607831"/>
          </a:xfrm>
        </p:grpSpPr>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655" y="3122645"/>
              <a:ext cx="5569700" cy="3211796"/>
            </a:xfrm>
            <a:prstGeom prst="rect">
              <a:avLst/>
            </a:prstGeom>
            <a:effectLst>
              <a:softEdge rad="127000"/>
            </a:effectLst>
          </p:spPr>
        </p:pic>
        <p:sp>
          <p:nvSpPr>
            <p:cNvPr id="9" name="ZoneTexte 8"/>
            <p:cNvSpPr txBox="1"/>
            <p:nvPr/>
          </p:nvSpPr>
          <p:spPr>
            <a:xfrm>
              <a:off x="238655" y="6143096"/>
              <a:ext cx="3958939" cy="587380"/>
            </a:xfrm>
            <a:prstGeom prst="rect">
              <a:avLst/>
            </a:prstGeom>
            <a:noFill/>
          </p:spPr>
          <p:txBody>
            <a:bodyPr wrap="square" rtlCol="0">
              <a:spAutoFit/>
            </a:bodyPr>
            <a:lstStyle/>
            <a:p>
              <a:r>
                <a:rPr lang="fr-FR" i="1" dirty="0" err="1"/>
                <a:t>Libellula</a:t>
              </a:r>
              <a:r>
                <a:rPr lang="fr-FR" i="1" dirty="0"/>
                <a:t> </a:t>
              </a:r>
              <a:r>
                <a:rPr lang="fr-FR" i="1" dirty="0" err="1"/>
                <a:t>depressa</a:t>
              </a:r>
              <a:endParaRPr lang="fr-FR" i="1" dirty="0"/>
            </a:p>
          </p:txBody>
        </p:sp>
      </p:grpSp>
      <p:grpSp>
        <p:nvGrpSpPr>
          <p:cNvPr id="10" name="Groupe 9"/>
          <p:cNvGrpSpPr/>
          <p:nvPr/>
        </p:nvGrpSpPr>
        <p:grpSpPr>
          <a:xfrm>
            <a:off x="173537" y="2322288"/>
            <a:ext cx="2709363" cy="2199039"/>
            <a:chOff x="238655" y="272664"/>
            <a:chExt cx="4520475" cy="3862892"/>
          </a:xfrm>
        </p:grpSpPr>
        <p:pic>
          <p:nvPicPr>
            <p:cNvPr id="11" name="Imag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8655" y="272664"/>
              <a:ext cx="4520475" cy="3454267"/>
            </a:xfrm>
            <a:prstGeom prst="rect">
              <a:avLst/>
            </a:prstGeom>
            <a:effectLst>
              <a:softEdge rad="127000"/>
            </a:effectLst>
          </p:spPr>
        </p:pic>
        <p:sp>
          <p:nvSpPr>
            <p:cNvPr id="12" name="ZoneTexte 11"/>
            <p:cNvSpPr txBox="1"/>
            <p:nvPr/>
          </p:nvSpPr>
          <p:spPr>
            <a:xfrm>
              <a:off x="246686" y="3542267"/>
              <a:ext cx="3760034" cy="593289"/>
            </a:xfrm>
            <a:prstGeom prst="rect">
              <a:avLst/>
            </a:prstGeom>
            <a:noFill/>
          </p:spPr>
          <p:txBody>
            <a:bodyPr wrap="square" rtlCol="0">
              <a:spAutoFit/>
            </a:bodyPr>
            <a:lstStyle/>
            <a:p>
              <a:r>
                <a:rPr lang="fr-FR" i="1" dirty="0" err="1"/>
                <a:t>Calopteryx</a:t>
              </a:r>
              <a:r>
                <a:rPr lang="fr-FR" i="1" dirty="0"/>
                <a:t> </a:t>
              </a:r>
              <a:r>
                <a:rPr lang="fr-FR" i="1" dirty="0" err="1"/>
                <a:t>splendens</a:t>
              </a:r>
              <a:endParaRPr lang="fr-FR" i="1" dirty="0"/>
            </a:p>
          </p:txBody>
        </p:sp>
      </p:grpSp>
      <p:grpSp>
        <p:nvGrpSpPr>
          <p:cNvPr id="13" name="Groupe 12"/>
          <p:cNvGrpSpPr/>
          <p:nvPr/>
        </p:nvGrpSpPr>
        <p:grpSpPr>
          <a:xfrm>
            <a:off x="173536" y="4729362"/>
            <a:ext cx="2887163" cy="1992038"/>
            <a:chOff x="3739622" y="423875"/>
            <a:chExt cx="3937528" cy="2281054"/>
          </a:xfrm>
        </p:grpSpPr>
        <p:pic>
          <p:nvPicPr>
            <p:cNvPr id="14" name="Imag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9622" y="423875"/>
              <a:ext cx="3937528" cy="2096388"/>
            </a:xfrm>
            <a:prstGeom prst="rect">
              <a:avLst/>
            </a:prstGeom>
            <a:effectLst>
              <a:softEdge rad="127000"/>
            </a:effectLst>
          </p:spPr>
        </p:pic>
        <p:sp>
          <p:nvSpPr>
            <p:cNvPr id="15" name="ZoneTexte 14"/>
            <p:cNvSpPr txBox="1"/>
            <p:nvPr/>
          </p:nvSpPr>
          <p:spPr>
            <a:xfrm>
              <a:off x="3739622" y="2335597"/>
              <a:ext cx="2906978" cy="369332"/>
            </a:xfrm>
            <a:prstGeom prst="rect">
              <a:avLst/>
            </a:prstGeom>
            <a:noFill/>
          </p:spPr>
          <p:txBody>
            <a:bodyPr wrap="square" rtlCol="0">
              <a:spAutoFit/>
            </a:bodyPr>
            <a:lstStyle/>
            <a:p>
              <a:r>
                <a:rPr lang="fr-FR" i="1" dirty="0" err="1"/>
                <a:t>Calopteryx</a:t>
              </a:r>
              <a:r>
                <a:rPr lang="fr-FR" i="1" dirty="0"/>
                <a:t> </a:t>
              </a:r>
              <a:r>
                <a:rPr lang="fr-FR" i="1" dirty="0" err="1"/>
                <a:t>virgo</a:t>
              </a:r>
              <a:endParaRPr lang="fr-FR" i="1" dirty="0"/>
            </a:p>
          </p:txBody>
        </p:sp>
      </p:grpSp>
    </p:spTree>
    <p:extLst>
      <p:ext uri="{BB962C8B-B14F-4D97-AF65-F5344CB8AC3E}">
        <p14:creationId xmlns:p14="http://schemas.microsoft.com/office/powerpoint/2010/main" val="34233236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F6ECEB3-E5D4-DD0E-12C4-B93761B1841F}"/>
              </a:ext>
            </a:extLst>
          </p:cNvPr>
          <p:cNvSpPr txBox="1"/>
          <p:nvPr/>
        </p:nvSpPr>
        <p:spPr>
          <a:xfrm>
            <a:off x="142875" y="200025"/>
            <a:ext cx="10344150" cy="646331"/>
          </a:xfrm>
          <a:prstGeom prst="rect">
            <a:avLst/>
          </a:prstGeom>
          <a:noFill/>
        </p:spPr>
        <p:txBody>
          <a:bodyPr wrap="square" rtlCol="0">
            <a:spAutoFit/>
          </a:bodyPr>
          <a:lstStyle/>
          <a:p>
            <a:r>
              <a:rPr lang="fr-FR" sz="3600" b="1" dirty="0">
                <a:latin typeface="Century Gothic" panose="020B0502020202020204" pitchFamily="34" charset="0"/>
              </a:rPr>
              <a:t>Ce qu’il faut retenir et comprendre</a:t>
            </a:r>
          </a:p>
        </p:txBody>
      </p:sp>
      <p:sp>
        <p:nvSpPr>
          <p:cNvPr id="5" name="ZoneTexte 4">
            <a:extLst>
              <a:ext uri="{FF2B5EF4-FFF2-40B4-BE49-F238E27FC236}">
                <a16:creationId xmlns:a16="http://schemas.microsoft.com/office/drawing/2014/main" id="{6F37E283-D23D-CE37-DEF3-43A275FAD988}"/>
              </a:ext>
            </a:extLst>
          </p:cNvPr>
          <p:cNvSpPr txBox="1"/>
          <p:nvPr/>
        </p:nvSpPr>
        <p:spPr>
          <a:xfrm>
            <a:off x="1047750" y="1148775"/>
            <a:ext cx="10096500" cy="5509200"/>
          </a:xfrm>
          <a:prstGeom prst="rect">
            <a:avLst/>
          </a:prstGeom>
          <a:noFill/>
        </p:spPr>
        <p:txBody>
          <a:bodyPr wrap="square" rtlCol="0">
            <a:spAutoFit/>
          </a:bodyPr>
          <a:lstStyle/>
          <a:p>
            <a:r>
              <a:rPr lang="fr-FR" sz="3200" dirty="0">
                <a:latin typeface="Century Gothic" panose="020B0502020202020204" pitchFamily="34" charset="0"/>
              </a:rPr>
              <a:t>Les analyses multivariées par ordination sont des méthodes d’</a:t>
            </a:r>
            <a:r>
              <a:rPr lang="fr-FR" sz="3200" b="1" dirty="0">
                <a:latin typeface="Century Gothic" panose="020B0502020202020204" pitchFamily="34" charset="0"/>
              </a:rPr>
              <a:t>exploration de jeux de données</a:t>
            </a:r>
            <a:r>
              <a:rPr lang="fr-FR" sz="3200" dirty="0">
                <a:latin typeface="Century Gothic" panose="020B0502020202020204" pitchFamily="34" charset="0"/>
              </a:rPr>
              <a:t> à nombreuses variables</a:t>
            </a:r>
          </a:p>
          <a:p>
            <a:endParaRPr lang="fr-FR" sz="3200" dirty="0">
              <a:latin typeface="Century Gothic" panose="020B0502020202020204" pitchFamily="34" charset="0"/>
            </a:endParaRPr>
          </a:p>
          <a:p>
            <a:r>
              <a:rPr lang="fr-FR" sz="3200" dirty="0">
                <a:latin typeface="Century Gothic" panose="020B0502020202020204" pitchFamily="34" charset="0"/>
              </a:rPr>
              <a:t>Les ordinations par décomposition de matrices sont des </a:t>
            </a:r>
            <a:r>
              <a:rPr lang="fr-FR" sz="3200" b="1" dirty="0">
                <a:latin typeface="Century Gothic" panose="020B0502020202020204" pitchFamily="34" charset="0"/>
              </a:rPr>
              <a:t>outils géométriques </a:t>
            </a:r>
            <a:r>
              <a:rPr lang="fr-FR" sz="3200" dirty="0">
                <a:latin typeface="Century Gothic" panose="020B0502020202020204" pitchFamily="34" charset="0"/>
              </a:rPr>
              <a:t>dont le but est de produire des représentations graphiques</a:t>
            </a:r>
          </a:p>
          <a:p>
            <a:endParaRPr lang="fr-FR" sz="3200" dirty="0">
              <a:latin typeface="Century Gothic" panose="020B0502020202020204" pitchFamily="34" charset="0"/>
            </a:endParaRPr>
          </a:p>
          <a:p>
            <a:r>
              <a:rPr lang="fr-FR" sz="3200" dirty="0">
                <a:latin typeface="Century Gothic" panose="020B0502020202020204" pitchFamily="34" charset="0"/>
              </a:rPr>
              <a:t>Toute synthèse en dimensionnalité réduite implique un compromis entre </a:t>
            </a:r>
            <a:r>
              <a:rPr lang="fr-FR" sz="3200" b="1" dirty="0">
                <a:latin typeface="Century Gothic" panose="020B0502020202020204" pitchFamily="34" charset="0"/>
              </a:rPr>
              <a:t>parcimonie et</a:t>
            </a:r>
            <a:r>
              <a:rPr lang="fr-FR" sz="3200" dirty="0">
                <a:latin typeface="Century Gothic" panose="020B0502020202020204" pitchFamily="34" charset="0"/>
              </a:rPr>
              <a:t> </a:t>
            </a:r>
            <a:r>
              <a:rPr lang="fr-FR" sz="3200" b="1" dirty="0">
                <a:latin typeface="Century Gothic" panose="020B0502020202020204" pitchFamily="34" charset="0"/>
              </a:rPr>
              <a:t>distorsion </a:t>
            </a:r>
            <a:r>
              <a:rPr lang="fr-FR" sz="3200" dirty="0">
                <a:latin typeface="Century Gothic" panose="020B0502020202020204" pitchFamily="34" charset="0"/>
              </a:rPr>
              <a:t>des données</a:t>
            </a:r>
          </a:p>
        </p:txBody>
      </p:sp>
    </p:spTree>
    <p:extLst>
      <p:ext uri="{BB962C8B-B14F-4D97-AF65-F5344CB8AC3E}">
        <p14:creationId xmlns:p14="http://schemas.microsoft.com/office/powerpoint/2010/main" val="1871113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p:cNvGraphicFramePr>
            <a:graphicFrameLocks noChangeAspect="1"/>
          </p:cNvGraphicFramePr>
          <p:nvPr>
            <p:extLst>
              <p:ext uri="{D42A27DB-BD31-4B8C-83A1-F6EECF244321}">
                <p14:modId xmlns:p14="http://schemas.microsoft.com/office/powerpoint/2010/main" val="1989147028"/>
              </p:ext>
            </p:extLst>
          </p:nvPr>
        </p:nvGraphicFramePr>
        <p:xfrm>
          <a:off x="6505160" y="2677806"/>
          <a:ext cx="10080755" cy="2228436"/>
        </p:xfrm>
        <a:graphic>
          <a:graphicData uri="http://schemas.openxmlformats.org/presentationml/2006/ole">
            <mc:AlternateContent xmlns:mc="http://schemas.openxmlformats.org/markup-compatibility/2006">
              <mc:Choice xmlns:v="urn:schemas-microsoft-com:vml" Requires="v">
                <p:oleObj name="Document" r:id="rId2" imgW="5759710" imgH="1273006" progId="Word.Document.12">
                  <p:embed/>
                </p:oleObj>
              </mc:Choice>
              <mc:Fallback>
                <p:oleObj name="Document" r:id="rId2" imgW="5759710" imgH="1273006" progId="Word.Document.12">
                  <p:embed/>
                  <p:pic>
                    <p:nvPicPr>
                      <p:cNvPr id="0" name=""/>
                      <p:cNvPicPr/>
                      <p:nvPr/>
                    </p:nvPicPr>
                    <p:blipFill>
                      <a:blip r:embed="rId3"/>
                      <a:stretch>
                        <a:fillRect/>
                      </a:stretch>
                    </p:blipFill>
                    <p:spPr>
                      <a:xfrm>
                        <a:off x="6505160" y="2677806"/>
                        <a:ext cx="10080755" cy="2228436"/>
                      </a:xfrm>
                      <a:prstGeom prst="rect">
                        <a:avLst/>
                      </a:prstGeom>
                    </p:spPr>
                  </p:pic>
                </p:oleObj>
              </mc:Fallback>
            </mc:AlternateContent>
          </a:graphicData>
        </a:graphic>
      </p:graphicFrame>
      <p:graphicFrame>
        <p:nvGraphicFramePr>
          <p:cNvPr id="5" name="Tableau 4"/>
          <p:cNvGraphicFramePr>
            <a:graphicFrameLocks noGrp="1"/>
          </p:cNvGraphicFramePr>
          <p:nvPr>
            <p:extLst>
              <p:ext uri="{D42A27DB-BD31-4B8C-83A1-F6EECF244321}">
                <p14:modId xmlns:p14="http://schemas.microsoft.com/office/powerpoint/2010/main" val="3011319835"/>
              </p:ext>
            </p:extLst>
          </p:nvPr>
        </p:nvGraphicFramePr>
        <p:xfrm>
          <a:off x="3504264" y="243476"/>
          <a:ext cx="4796406" cy="2241558"/>
        </p:xfrm>
        <a:graphic>
          <a:graphicData uri="http://schemas.openxmlformats.org/drawingml/2006/table">
            <a:tbl>
              <a:tblPr/>
              <a:tblGrid>
                <a:gridCol w="808606">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1557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tblGrid>
              <a:tr h="692359">
                <a:tc>
                  <a:txBody>
                    <a:bodyPr/>
                    <a:lstStyle/>
                    <a:p>
                      <a:pPr algn="l" fontAlgn="b"/>
                      <a:r>
                        <a:rPr lang="fr-FR" sz="1800" b="1" i="0" u="none" strike="noStrike" dirty="0">
                          <a:solidFill>
                            <a:srgbClr val="000000"/>
                          </a:solidFill>
                          <a:effectLst/>
                          <a:latin typeface="Calibri" panose="020F0502020204030204" pitchFamily="34" charset="0"/>
                        </a:rPr>
                        <a:t>Site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800" b="0" i="1" u="none" strike="noStrike" dirty="0" err="1">
                          <a:solidFill>
                            <a:srgbClr val="000000"/>
                          </a:solidFill>
                          <a:effectLst/>
                          <a:latin typeface="Calibri" panose="020F0502020204030204" pitchFamily="34" charset="0"/>
                        </a:rPr>
                        <a:t>Libellula</a:t>
                      </a:r>
                      <a:r>
                        <a:rPr lang="fr-FR" sz="1800" b="0" i="1" u="none" strike="noStrike" dirty="0">
                          <a:solidFill>
                            <a:srgbClr val="000000"/>
                          </a:solidFill>
                          <a:effectLst/>
                          <a:latin typeface="Calibri" panose="020F0502020204030204" pitchFamily="34" charset="0"/>
                        </a:rPr>
                        <a:t> </a:t>
                      </a:r>
                      <a:r>
                        <a:rPr lang="fr-FR" sz="1800" b="0" i="1" u="none" strike="noStrike" dirty="0" err="1">
                          <a:solidFill>
                            <a:srgbClr val="000000"/>
                          </a:solidFill>
                          <a:effectLst/>
                          <a:latin typeface="Calibri" panose="020F0502020204030204" pitchFamily="34" charset="0"/>
                        </a:rPr>
                        <a:t>depressa</a:t>
                      </a:r>
                      <a:endParaRPr lang="fr-FR" sz="1800" b="0" i="1"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800" b="0" i="1" u="none" strike="noStrike" dirty="0" err="1">
                          <a:solidFill>
                            <a:srgbClr val="000000"/>
                          </a:solidFill>
                          <a:effectLst/>
                          <a:latin typeface="Calibri" panose="020F0502020204030204" pitchFamily="34" charset="0"/>
                        </a:rPr>
                        <a:t>Calopteryx</a:t>
                      </a:r>
                      <a:r>
                        <a:rPr lang="fr-FR" sz="1800" b="0" i="1" u="none" strike="noStrike" dirty="0">
                          <a:solidFill>
                            <a:srgbClr val="000000"/>
                          </a:solidFill>
                          <a:effectLst/>
                          <a:latin typeface="Calibri" panose="020F0502020204030204" pitchFamily="34" charset="0"/>
                        </a:rPr>
                        <a:t> </a:t>
                      </a:r>
                      <a:r>
                        <a:rPr lang="fr-FR" sz="1800" b="0" i="1" u="none" strike="noStrike" dirty="0" err="1">
                          <a:solidFill>
                            <a:srgbClr val="000000"/>
                          </a:solidFill>
                          <a:effectLst/>
                          <a:latin typeface="Calibri" panose="020F0502020204030204" pitchFamily="34" charset="0"/>
                        </a:rPr>
                        <a:t>splendens</a:t>
                      </a:r>
                      <a:endParaRPr lang="fr-FR" sz="1800" b="0" i="1"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800" b="0" i="1" u="none" strike="noStrike" dirty="0" err="1">
                          <a:solidFill>
                            <a:srgbClr val="000000"/>
                          </a:solidFill>
                          <a:effectLst/>
                          <a:latin typeface="Calibri" panose="020F0502020204030204" pitchFamily="34" charset="0"/>
                        </a:rPr>
                        <a:t>Calopteryx</a:t>
                      </a:r>
                      <a:r>
                        <a:rPr lang="fr-FR" sz="1800" b="0" i="1" u="none" strike="noStrike" dirty="0">
                          <a:solidFill>
                            <a:srgbClr val="000000"/>
                          </a:solidFill>
                          <a:effectLst/>
                          <a:latin typeface="Calibri" panose="020F0502020204030204" pitchFamily="34" charset="0"/>
                        </a:rPr>
                        <a:t> </a:t>
                      </a:r>
                      <a:r>
                        <a:rPr lang="fr-FR" sz="1800" b="0" i="1" u="none" strike="noStrike" dirty="0" err="1">
                          <a:solidFill>
                            <a:srgbClr val="000000"/>
                          </a:solidFill>
                          <a:effectLst/>
                          <a:latin typeface="Calibri" panose="020F0502020204030204" pitchFamily="34" charset="0"/>
                        </a:rPr>
                        <a:t>virgo</a:t>
                      </a:r>
                      <a:endParaRPr lang="fr-FR" sz="1800" b="0" i="1"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2518">
                <a:tc>
                  <a:txBody>
                    <a:bodyPr/>
                    <a:lstStyle/>
                    <a:p>
                      <a:pPr algn="l" fontAlgn="b"/>
                      <a:r>
                        <a:rPr lang="fr-FR" sz="1800" b="0" i="1" u="none" strike="noStrike">
                          <a:solidFill>
                            <a:srgbClr val="000000"/>
                          </a:solidFill>
                          <a:effectLst/>
                          <a:latin typeface="Calibri" panose="020F0502020204030204" pitchFamily="34" charset="0"/>
                        </a:rPr>
                        <a:t>Site 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8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82518">
                <a:tc>
                  <a:txBody>
                    <a:bodyPr/>
                    <a:lstStyle/>
                    <a:p>
                      <a:pPr algn="l" fontAlgn="b"/>
                      <a:r>
                        <a:rPr lang="fr-FR" sz="1800" b="0" i="1" u="none" strike="noStrike">
                          <a:solidFill>
                            <a:srgbClr val="000000"/>
                          </a:solidFill>
                          <a:effectLst/>
                          <a:latin typeface="Calibri" panose="020F0502020204030204" pitchFamily="34" charset="0"/>
                        </a:rPr>
                        <a:t>Site 2</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fr-FR" sz="18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382518">
                <a:tc>
                  <a:txBody>
                    <a:bodyPr/>
                    <a:lstStyle/>
                    <a:p>
                      <a:pPr algn="l" fontAlgn="b"/>
                      <a:r>
                        <a:rPr lang="fr-FR" sz="1800" b="0" i="1" u="none" strike="noStrike">
                          <a:solidFill>
                            <a:srgbClr val="000000"/>
                          </a:solidFill>
                          <a:effectLst/>
                          <a:latin typeface="Calibri" panose="020F0502020204030204" pitchFamily="34" charset="0"/>
                        </a:rPr>
                        <a:t>Site 3</a:t>
                      </a:r>
                    </a:p>
                  </a:txBody>
                  <a:tcPr marL="9525" marR="9525" marT="9525" marB="0" anchor="b">
                    <a:lnL>
                      <a:noFill/>
                    </a:lnL>
                    <a:lnR>
                      <a:noFill/>
                    </a:lnR>
                    <a:lnT>
                      <a:noFill/>
                    </a:lnT>
                    <a:lnB>
                      <a:noFill/>
                    </a:lnB>
                  </a:tcPr>
                </a:tc>
                <a:tc>
                  <a:txBody>
                    <a:bodyPr/>
                    <a:lstStyle/>
                    <a:p>
                      <a:pPr algn="r" fontAlgn="b"/>
                      <a:r>
                        <a:rPr lang="fr-FR"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401645">
                <a:tc>
                  <a:txBody>
                    <a:bodyPr/>
                    <a:lstStyle/>
                    <a:p>
                      <a:pPr algn="l" fontAlgn="b"/>
                      <a:r>
                        <a:rPr lang="fr-FR" sz="1800" b="0" i="1" u="none" strike="noStrike" dirty="0">
                          <a:solidFill>
                            <a:srgbClr val="000000"/>
                          </a:solidFill>
                          <a:effectLst/>
                          <a:latin typeface="Calibri" panose="020F0502020204030204" pitchFamily="34" charset="0"/>
                        </a:rPr>
                        <a:t>Site 4</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fr-FR" sz="18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fr-FR"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Arc 5"/>
          <p:cNvSpPr/>
          <p:nvPr/>
        </p:nvSpPr>
        <p:spPr>
          <a:xfrm rot="9915694">
            <a:off x="5764695" y="1848679"/>
            <a:ext cx="1480930" cy="1560443"/>
          </a:xfrm>
          <a:prstGeom prst="arc">
            <a:avLst>
              <a:gd name="adj1" fmla="val 17085457"/>
              <a:gd name="adj2" fmla="val 2304426"/>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7" name="Groupe 6"/>
          <p:cNvGrpSpPr/>
          <p:nvPr/>
        </p:nvGrpSpPr>
        <p:grpSpPr>
          <a:xfrm>
            <a:off x="173537" y="243476"/>
            <a:ext cx="2887163" cy="2068211"/>
            <a:chOff x="238655" y="3122645"/>
            <a:chExt cx="5569700" cy="3607831"/>
          </a:xfrm>
        </p:grpSpPr>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655" y="3122645"/>
              <a:ext cx="5569700" cy="3211796"/>
            </a:xfrm>
            <a:prstGeom prst="rect">
              <a:avLst/>
            </a:prstGeom>
            <a:effectLst>
              <a:softEdge rad="127000"/>
            </a:effectLst>
          </p:spPr>
        </p:pic>
        <p:sp>
          <p:nvSpPr>
            <p:cNvPr id="9" name="ZoneTexte 8"/>
            <p:cNvSpPr txBox="1"/>
            <p:nvPr/>
          </p:nvSpPr>
          <p:spPr>
            <a:xfrm>
              <a:off x="238655" y="6143096"/>
              <a:ext cx="3958939" cy="587380"/>
            </a:xfrm>
            <a:prstGeom prst="rect">
              <a:avLst/>
            </a:prstGeom>
            <a:noFill/>
          </p:spPr>
          <p:txBody>
            <a:bodyPr wrap="square" rtlCol="0">
              <a:spAutoFit/>
            </a:bodyPr>
            <a:lstStyle/>
            <a:p>
              <a:r>
                <a:rPr lang="fr-FR" i="1" dirty="0" err="1"/>
                <a:t>Libellula</a:t>
              </a:r>
              <a:r>
                <a:rPr lang="fr-FR" i="1" dirty="0"/>
                <a:t> </a:t>
              </a:r>
              <a:r>
                <a:rPr lang="fr-FR" i="1" dirty="0" err="1"/>
                <a:t>depressa</a:t>
              </a:r>
              <a:endParaRPr lang="fr-FR" i="1" dirty="0"/>
            </a:p>
          </p:txBody>
        </p:sp>
      </p:grpSp>
      <p:grpSp>
        <p:nvGrpSpPr>
          <p:cNvPr id="10" name="Groupe 9"/>
          <p:cNvGrpSpPr/>
          <p:nvPr/>
        </p:nvGrpSpPr>
        <p:grpSpPr>
          <a:xfrm>
            <a:off x="173537" y="2322288"/>
            <a:ext cx="2709363" cy="2199039"/>
            <a:chOff x="238655" y="272664"/>
            <a:chExt cx="4520475" cy="3862892"/>
          </a:xfrm>
        </p:grpSpPr>
        <p:pic>
          <p:nvPicPr>
            <p:cNvPr id="11" name="Imag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8655" y="272664"/>
              <a:ext cx="4520475" cy="3454267"/>
            </a:xfrm>
            <a:prstGeom prst="rect">
              <a:avLst/>
            </a:prstGeom>
            <a:effectLst>
              <a:softEdge rad="127000"/>
            </a:effectLst>
          </p:spPr>
        </p:pic>
        <p:sp>
          <p:nvSpPr>
            <p:cNvPr id="12" name="ZoneTexte 11"/>
            <p:cNvSpPr txBox="1"/>
            <p:nvPr/>
          </p:nvSpPr>
          <p:spPr>
            <a:xfrm>
              <a:off x="246686" y="3542267"/>
              <a:ext cx="3760034" cy="593289"/>
            </a:xfrm>
            <a:prstGeom prst="rect">
              <a:avLst/>
            </a:prstGeom>
            <a:noFill/>
          </p:spPr>
          <p:txBody>
            <a:bodyPr wrap="square" rtlCol="0">
              <a:spAutoFit/>
            </a:bodyPr>
            <a:lstStyle/>
            <a:p>
              <a:r>
                <a:rPr lang="fr-FR" i="1" dirty="0" err="1"/>
                <a:t>Calopteryx</a:t>
              </a:r>
              <a:r>
                <a:rPr lang="fr-FR" i="1" dirty="0"/>
                <a:t> </a:t>
              </a:r>
              <a:r>
                <a:rPr lang="fr-FR" i="1" dirty="0" err="1"/>
                <a:t>splendens</a:t>
              </a:r>
              <a:endParaRPr lang="fr-FR" i="1" dirty="0"/>
            </a:p>
          </p:txBody>
        </p:sp>
      </p:grpSp>
      <p:grpSp>
        <p:nvGrpSpPr>
          <p:cNvPr id="13" name="Groupe 12"/>
          <p:cNvGrpSpPr/>
          <p:nvPr/>
        </p:nvGrpSpPr>
        <p:grpSpPr>
          <a:xfrm>
            <a:off x="173536" y="4729362"/>
            <a:ext cx="2887163" cy="1992038"/>
            <a:chOff x="3739622" y="423875"/>
            <a:chExt cx="3937528" cy="2281054"/>
          </a:xfrm>
        </p:grpSpPr>
        <p:pic>
          <p:nvPicPr>
            <p:cNvPr id="14" name="Imag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9622" y="423875"/>
              <a:ext cx="3937528" cy="2096388"/>
            </a:xfrm>
            <a:prstGeom prst="rect">
              <a:avLst/>
            </a:prstGeom>
            <a:effectLst>
              <a:softEdge rad="127000"/>
            </a:effectLst>
          </p:spPr>
        </p:pic>
        <p:sp>
          <p:nvSpPr>
            <p:cNvPr id="15" name="ZoneTexte 14"/>
            <p:cNvSpPr txBox="1"/>
            <p:nvPr/>
          </p:nvSpPr>
          <p:spPr>
            <a:xfrm>
              <a:off x="3739622" y="2335597"/>
              <a:ext cx="2906978" cy="369332"/>
            </a:xfrm>
            <a:prstGeom prst="rect">
              <a:avLst/>
            </a:prstGeom>
            <a:noFill/>
          </p:spPr>
          <p:txBody>
            <a:bodyPr wrap="square" rtlCol="0">
              <a:spAutoFit/>
            </a:bodyPr>
            <a:lstStyle/>
            <a:p>
              <a:r>
                <a:rPr lang="fr-FR" i="1" dirty="0" err="1"/>
                <a:t>Calopteryx</a:t>
              </a:r>
              <a:r>
                <a:rPr lang="fr-FR" i="1" dirty="0"/>
                <a:t> </a:t>
              </a:r>
              <a:r>
                <a:rPr lang="fr-FR" i="1" dirty="0" err="1"/>
                <a:t>virgo</a:t>
              </a:r>
              <a:endParaRPr lang="fr-FR" i="1" dirty="0"/>
            </a:p>
          </p:txBody>
        </p:sp>
      </p:grpSp>
      <p:sp>
        <p:nvSpPr>
          <p:cNvPr id="16" name="ZoneTexte 15"/>
          <p:cNvSpPr txBox="1"/>
          <p:nvPr/>
        </p:nvSpPr>
        <p:spPr>
          <a:xfrm>
            <a:off x="4084984" y="5413914"/>
            <a:ext cx="7981122" cy="461665"/>
          </a:xfrm>
          <a:prstGeom prst="rect">
            <a:avLst/>
          </a:prstGeom>
          <a:noFill/>
        </p:spPr>
        <p:txBody>
          <a:bodyPr wrap="square" rtlCol="0">
            <a:spAutoFit/>
          </a:bodyPr>
          <a:lstStyle/>
          <a:p>
            <a:r>
              <a:rPr lang="fr-FR" sz="2400" dirty="0">
                <a:latin typeface="Century Gothic" panose="020B0502020202020204" pitchFamily="34" charset="0"/>
              </a:rPr>
              <a:t>Comment représenter ces données dans un plan?</a:t>
            </a:r>
          </a:p>
        </p:txBody>
      </p:sp>
    </p:spTree>
    <p:extLst>
      <p:ext uri="{BB962C8B-B14F-4D97-AF65-F5344CB8AC3E}">
        <p14:creationId xmlns:p14="http://schemas.microsoft.com/office/powerpoint/2010/main" val="3752085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rotWithShape="1">
          <a:blip r:embed="rId2" cstate="print">
            <a:extLst>
              <a:ext uri="{28A0092B-C50C-407E-A947-70E740481C1C}">
                <a14:useLocalDpi xmlns:a14="http://schemas.microsoft.com/office/drawing/2010/main" val="0"/>
              </a:ext>
            </a:extLst>
          </a:blip>
          <a:srcRect/>
          <a:stretch/>
        </p:blipFill>
        <p:spPr>
          <a:xfrm>
            <a:off x="5744817" y="155336"/>
            <a:ext cx="5913783" cy="4565751"/>
          </a:xfrm>
          <a:prstGeom prst="rect">
            <a:avLst/>
          </a:prstGeom>
        </p:spPr>
      </p:pic>
      <p:graphicFrame>
        <p:nvGraphicFramePr>
          <p:cNvPr id="6" name="Tableau 5"/>
          <p:cNvGraphicFramePr>
            <a:graphicFrameLocks noGrp="1"/>
          </p:cNvGraphicFramePr>
          <p:nvPr>
            <p:extLst>
              <p:ext uri="{D42A27DB-BD31-4B8C-83A1-F6EECF244321}">
                <p14:modId xmlns:p14="http://schemas.microsoft.com/office/powerpoint/2010/main" val="2112885994"/>
              </p:ext>
            </p:extLst>
          </p:nvPr>
        </p:nvGraphicFramePr>
        <p:xfrm>
          <a:off x="274046" y="377759"/>
          <a:ext cx="4796406" cy="2241558"/>
        </p:xfrm>
        <a:graphic>
          <a:graphicData uri="http://schemas.openxmlformats.org/drawingml/2006/table">
            <a:tbl>
              <a:tblPr/>
              <a:tblGrid>
                <a:gridCol w="808606">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1557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tblGrid>
              <a:tr h="692359">
                <a:tc>
                  <a:txBody>
                    <a:bodyPr/>
                    <a:lstStyle/>
                    <a:p>
                      <a:pPr algn="l" fontAlgn="b"/>
                      <a:r>
                        <a:rPr lang="fr-FR" sz="1800" b="1" i="0" u="none" strike="noStrike" dirty="0">
                          <a:solidFill>
                            <a:srgbClr val="000000"/>
                          </a:solidFill>
                          <a:effectLst/>
                          <a:latin typeface="Calibri" panose="020F0502020204030204" pitchFamily="34" charset="0"/>
                        </a:rPr>
                        <a:t>Site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800" b="0" i="1" u="none" strike="noStrike" dirty="0" err="1">
                          <a:solidFill>
                            <a:srgbClr val="000000"/>
                          </a:solidFill>
                          <a:effectLst/>
                          <a:latin typeface="Calibri" panose="020F0502020204030204" pitchFamily="34" charset="0"/>
                        </a:rPr>
                        <a:t>Libellula</a:t>
                      </a:r>
                      <a:r>
                        <a:rPr lang="fr-FR" sz="1800" b="0" i="1" u="none" strike="noStrike" dirty="0">
                          <a:solidFill>
                            <a:srgbClr val="000000"/>
                          </a:solidFill>
                          <a:effectLst/>
                          <a:latin typeface="Calibri" panose="020F0502020204030204" pitchFamily="34" charset="0"/>
                        </a:rPr>
                        <a:t> </a:t>
                      </a:r>
                      <a:r>
                        <a:rPr lang="fr-FR" sz="1800" b="0" i="1" u="none" strike="noStrike" dirty="0" err="1">
                          <a:solidFill>
                            <a:srgbClr val="000000"/>
                          </a:solidFill>
                          <a:effectLst/>
                          <a:latin typeface="Calibri" panose="020F0502020204030204" pitchFamily="34" charset="0"/>
                        </a:rPr>
                        <a:t>depressa</a:t>
                      </a:r>
                      <a:endParaRPr lang="fr-FR" sz="1800" b="0" i="1"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800" b="0" i="1" u="none" strike="noStrike" dirty="0" err="1">
                          <a:solidFill>
                            <a:srgbClr val="000000"/>
                          </a:solidFill>
                          <a:effectLst/>
                          <a:latin typeface="Calibri" panose="020F0502020204030204" pitchFamily="34" charset="0"/>
                        </a:rPr>
                        <a:t>Calopteryx</a:t>
                      </a:r>
                      <a:r>
                        <a:rPr lang="fr-FR" sz="1800" b="0" i="1" u="none" strike="noStrike" dirty="0">
                          <a:solidFill>
                            <a:srgbClr val="000000"/>
                          </a:solidFill>
                          <a:effectLst/>
                          <a:latin typeface="Calibri" panose="020F0502020204030204" pitchFamily="34" charset="0"/>
                        </a:rPr>
                        <a:t> </a:t>
                      </a:r>
                      <a:r>
                        <a:rPr lang="fr-FR" sz="1800" b="0" i="1" u="none" strike="noStrike" dirty="0" err="1">
                          <a:solidFill>
                            <a:srgbClr val="000000"/>
                          </a:solidFill>
                          <a:effectLst/>
                          <a:latin typeface="Calibri" panose="020F0502020204030204" pitchFamily="34" charset="0"/>
                        </a:rPr>
                        <a:t>splendens</a:t>
                      </a:r>
                      <a:endParaRPr lang="fr-FR" sz="1800" b="0" i="1"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800" b="0" i="1" u="none" strike="noStrike" dirty="0" err="1">
                          <a:solidFill>
                            <a:srgbClr val="000000"/>
                          </a:solidFill>
                          <a:effectLst/>
                          <a:latin typeface="Calibri" panose="020F0502020204030204" pitchFamily="34" charset="0"/>
                        </a:rPr>
                        <a:t>Calopteryx</a:t>
                      </a:r>
                      <a:r>
                        <a:rPr lang="fr-FR" sz="1800" b="0" i="1" u="none" strike="noStrike" dirty="0">
                          <a:solidFill>
                            <a:srgbClr val="000000"/>
                          </a:solidFill>
                          <a:effectLst/>
                          <a:latin typeface="Calibri" panose="020F0502020204030204" pitchFamily="34" charset="0"/>
                        </a:rPr>
                        <a:t> </a:t>
                      </a:r>
                      <a:r>
                        <a:rPr lang="fr-FR" sz="1800" b="0" i="1" u="none" strike="noStrike" dirty="0" err="1">
                          <a:solidFill>
                            <a:srgbClr val="000000"/>
                          </a:solidFill>
                          <a:effectLst/>
                          <a:latin typeface="Calibri" panose="020F0502020204030204" pitchFamily="34" charset="0"/>
                        </a:rPr>
                        <a:t>virgo</a:t>
                      </a:r>
                      <a:endParaRPr lang="fr-FR" sz="1800" b="0" i="1"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2518">
                <a:tc>
                  <a:txBody>
                    <a:bodyPr/>
                    <a:lstStyle/>
                    <a:p>
                      <a:pPr algn="l" fontAlgn="b"/>
                      <a:r>
                        <a:rPr lang="fr-FR" sz="1800" b="0" i="1" u="none" strike="noStrike">
                          <a:solidFill>
                            <a:srgbClr val="000000"/>
                          </a:solidFill>
                          <a:effectLst/>
                          <a:latin typeface="Calibri" panose="020F0502020204030204" pitchFamily="34" charset="0"/>
                        </a:rPr>
                        <a:t>Site 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8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82518">
                <a:tc>
                  <a:txBody>
                    <a:bodyPr/>
                    <a:lstStyle/>
                    <a:p>
                      <a:pPr algn="l" fontAlgn="b"/>
                      <a:r>
                        <a:rPr lang="fr-FR" sz="1800" b="0" i="1" u="none" strike="noStrike">
                          <a:solidFill>
                            <a:srgbClr val="000000"/>
                          </a:solidFill>
                          <a:effectLst/>
                          <a:latin typeface="Calibri" panose="020F0502020204030204" pitchFamily="34" charset="0"/>
                        </a:rPr>
                        <a:t>Site 2</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fr-FR" sz="18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382518">
                <a:tc>
                  <a:txBody>
                    <a:bodyPr/>
                    <a:lstStyle/>
                    <a:p>
                      <a:pPr algn="l" fontAlgn="b"/>
                      <a:r>
                        <a:rPr lang="fr-FR" sz="1800" b="0" i="1" u="none" strike="noStrike">
                          <a:solidFill>
                            <a:srgbClr val="000000"/>
                          </a:solidFill>
                          <a:effectLst/>
                          <a:latin typeface="Calibri" panose="020F0502020204030204" pitchFamily="34" charset="0"/>
                        </a:rPr>
                        <a:t>Site 3</a:t>
                      </a:r>
                    </a:p>
                  </a:txBody>
                  <a:tcPr marL="9525" marR="9525" marT="9525" marB="0" anchor="b">
                    <a:lnL>
                      <a:noFill/>
                    </a:lnL>
                    <a:lnR>
                      <a:noFill/>
                    </a:lnR>
                    <a:lnT>
                      <a:noFill/>
                    </a:lnT>
                    <a:lnB>
                      <a:noFill/>
                    </a:lnB>
                  </a:tcPr>
                </a:tc>
                <a:tc>
                  <a:txBody>
                    <a:bodyPr/>
                    <a:lstStyle/>
                    <a:p>
                      <a:pPr algn="r" fontAlgn="b"/>
                      <a:r>
                        <a:rPr lang="fr-FR"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401645">
                <a:tc>
                  <a:txBody>
                    <a:bodyPr/>
                    <a:lstStyle/>
                    <a:p>
                      <a:pPr algn="l" fontAlgn="b"/>
                      <a:r>
                        <a:rPr lang="fr-FR" sz="1800" b="0" i="1" u="none" strike="noStrike" dirty="0">
                          <a:solidFill>
                            <a:srgbClr val="000000"/>
                          </a:solidFill>
                          <a:effectLst/>
                          <a:latin typeface="Calibri" panose="020F0502020204030204" pitchFamily="34" charset="0"/>
                        </a:rPr>
                        <a:t>Site 4</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fr-FR" sz="18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fr-FR"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fr-FR"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7" name="Objet 6"/>
          <p:cNvGraphicFramePr>
            <a:graphicFrameLocks noChangeAspect="1"/>
          </p:cNvGraphicFramePr>
          <p:nvPr>
            <p:extLst>
              <p:ext uri="{D42A27DB-BD31-4B8C-83A1-F6EECF244321}">
                <p14:modId xmlns:p14="http://schemas.microsoft.com/office/powerpoint/2010/main" val="757238319"/>
              </p:ext>
            </p:extLst>
          </p:nvPr>
        </p:nvGraphicFramePr>
        <p:xfrm>
          <a:off x="249006" y="3095249"/>
          <a:ext cx="10080755" cy="2228436"/>
        </p:xfrm>
        <a:graphic>
          <a:graphicData uri="http://schemas.openxmlformats.org/presentationml/2006/ole">
            <mc:AlternateContent xmlns:mc="http://schemas.openxmlformats.org/markup-compatibility/2006">
              <mc:Choice xmlns:v="urn:schemas-microsoft-com:vml" Requires="v">
                <p:oleObj name="Document" r:id="rId3" imgW="5759710" imgH="1273006" progId="Word.Document.12">
                  <p:embed/>
                </p:oleObj>
              </mc:Choice>
              <mc:Fallback>
                <p:oleObj name="Document" r:id="rId3" imgW="5759710" imgH="1273006" progId="Word.Document.12">
                  <p:embed/>
                  <p:pic>
                    <p:nvPicPr>
                      <p:cNvPr id="0" name=""/>
                      <p:cNvPicPr/>
                      <p:nvPr/>
                    </p:nvPicPr>
                    <p:blipFill>
                      <a:blip r:embed="rId4"/>
                      <a:stretch>
                        <a:fillRect/>
                      </a:stretch>
                    </p:blipFill>
                    <p:spPr>
                      <a:xfrm>
                        <a:off x="249006" y="3095249"/>
                        <a:ext cx="10080755" cy="2228436"/>
                      </a:xfrm>
                      <a:prstGeom prst="rect">
                        <a:avLst/>
                      </a:prstGeom>
                    </p:spPr>
                  </p:pic>
                </p:oleObj>
              </mc:Fallback>
            </mc:AlternateContent>
          </a:graphicData>
        </a:graphic>
      </p:graphicFrame>
      <p:sp>
        <p:nvSpPr>
          <p:cNvPr id="8" name="Rectangle 7"/>
          <p:cNvSpPr/>
          <p:nvPr/>
        </p:nvSpPr>
        <p:spPr>
          <a:xfrm>
            <a:off x="249006" y="1023730"/>
            <a:ext cx="5167820" cy="516835"/>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249006" y="1801071"/>
            <a:ext cx="5167820" cy="516835"/>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445015" y="4050627"/>
            <a:ext cx="1029828" cy="42985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9200850" y="3620776"/>
            <a:ext cx="2324920" cy="120964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491167" y="5006005"/>
            <a:ext cx="11276764" cy="1815882"/>
          </a:xfrm>
          <a:prstGeom prst="rect">
            <a:avLst/>
          </a:prstGeom>
          <a:noFill/>
        </p:spPr>
        <p:txBody>
          <a:bodyPr wrap="square" rtlCol="0">
            <a:spAutoFit/>
          </a:bodyPr>
          <a:lstStyle/>
          <a:p>
            <a:r>
              <a:rPr lang="fr-FR" sz="2000" dirty="0">
                <a:latin typeface="Century Gothic" panose="020B0502020202020204" pitchFamily="34" charset="0"/>
              </a:rPr>
              <a:t>Le </a:t>
            </a:r>
            <a:r>
              <a:rPr lang="fr-FR" sz="2400" u="sng" dirty="0">
                <a:latin typeface="Century Gothic" panose="020B0502020202020204" pitchFamily="34" charset="0"/>
              </a:rPr>
              <a:t>dendrogramme</a:t>
            </a:r>
            <a:r>
              <a:rPr lang="fr-FR" sz="2000" dirty="0">
                <a:latin typeface="Century Gothic" panose="020B0502020202020204" pitchFamily="34" charset="0"/>
              </a:rPr>
              <a:t> (classification ascendante hiérarchique) représente les similitudes et les différences entre échantillons sous forme d’un </a:t>
            </a:r>
            <a:r>
              <a:rPr lang="fr-FR" sz="2400" u="sng" dirty="0">
                <a:latin typeface="Century Gothic" panose="020B0502020202020204" pitchFamily="34" charset="0"/>
              </a:rPr>
              <a:t>arbre de décision binaire</a:t>
            </a:r>
            <a:endParaRPr lang="fr-FR" sz="2000" u="sng" dirty="0">
              <a:latin typeface="Century Gothic" panose="020B0502020202020204" pitchFamily="34" charset="0"/>
            </a:endParaRPr>
          </a:p>
          <a:p>
            <a:endParaRPr lang="fr-FR" sz="2000" dirty="0">
              <a:latin typeface="Century Gothic" panose="020B0502020202020204" pitchFamily="34" charset="0"/>
            </a:endParaRPr>
          </a:p>
          <a:p>
            <a:r>
              <a:rPr lang="fr-FR" sz="2000" dirty="0">
                <a:latin typeface="Century Gothic" panose="020B0502020202020204" pitchFamily="34" charset="0"/>
              </a:rPr>
              <a:t>Cet arbre doit respecter graphiquement les </a:t>
            </a:r>
            <a:r>
              <a:rPr lang="fr-FR" sz="2000" dirty="0" err="1">
                <a:latin typeface="Century Gothic" panose="020B0502020202020204" pitchFamily="34" charset="0"/>
              </a:rPr>
              <a:t>dissimilarités</a:t>
            </a:r>
            <a:r>
              <a:rPr lang="fr-FR" sz="2000" dirty="0">
                <a:latin typeface="Century Gothic" panose="020B0502020202020204" pitchFamily="34" charset="0"/>
              </a:rPr>
              <a:t> entre paires d’échantillons : il se base donc sur une </a:t>
            </a:r>
            <a:r>
              <a:rPr lang="fr-FR" sz="2400" u="sng" dirty="0">
                <a:latin typeface="Century Gothic" panose="020B0502020202020204" pitchFamily="34" charset="0"/>
              </a:rPr>
              <a:t>distance euclidienne</a:t>
            </a:r>
            <a:endParaRPr lang="fr-FR" sz="2000" u="sng" dirty="0">
              <a:latin typeface="Century Gothic" panose="020B0502020202020204" pitchFamily="34" charset="0"/>
            </a:endParaRPr>
          </a:p>
        </p:txBody>
      </p:sp>
    </p:spTree>
    <p:extLst>
      <p:ext uri="{BB962C8B-B14F-4D97-AF65-F5344CB8AC3E}">
        <p14:creationId xmlns:p14="http://schemas.microsoft.com/office/powerpoint/2010/main" val="1958016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p:nvPr/>
        </p:nvPicPr>
        <p:blipFill rotWithShape="1">
          <a:blip r:embed="rId2" cstate="print">
            <a:extLst>
              <a:ext uri="{28A0092B-C50C-407E-A947-70E740481C1C}">
                <a14:useLocalDpi xmlns:a14="http://schemas.microsoft.com/office/drawing/2010/main" val="0"/>
              </a:ext>
            </a:extLst>
          </a:blip>
          <a:srcRect/>
          <a:stretch/>
        </p:blipFill>
        <p:spPr>
          <a:xfrm>
            <a:off x="5744817" y="155336"/>
            <a:ext cx="5913783" cy="4565751"/>
          </a:xfrm>
          <a:prstGeom prst="rect">
            <a:avLst/>
          </a:prstGeom>
        </p:spPr>
      </p:pic>
      <p:sp>
        <p:nvSpPr>
          <p:cNvPr id="7" name="Rectangle 6"/>
          <p:cNvSpPr/>
          <p:nvPr/>
        </p:nvSpPr>
        <p:spPr>
          <a:xfrm>
            <a:off x="513522" y="499219"/>
            <a:ext cx="4426226" cy="1938992"/>
          </a:xfrm>
          <a:prstGeom prst="rect">
            <a:avLst/>
          </a:prstGeom>
        </p:spPr>
        <p:txBody>
          <a:bodyPr wrap="square">
            <a:spAutoFit/>
          </a:bodyPr>
          <a:lstStyle/>
          <a:p>
            <a:r>
              <a:rPr lang="fr-FR" sz="2000" dirty="0">
                <a:latin typeface="Century Gothic" panose="020B0502020202020204" pitchFamily="34" charset="0"/>
              </a:rPr>
              <a:t>Il existe de multiples algorithmes pour construire des dendrogrammes : les plus connus sont celui de Ward, l’UPGMA, l’UPGMC et la classification ascendante hiérarchique (CAH). </a:t>
            </a:r>
          </a:p>
        </p:txBody>
      </p:sp>
      <p:sp>
        <p:nvSpPr>
          <p:cNvPr id="8" name="Rectangle 7"/>
          <p:cNvSpPr/>
          <p:nvPr/>
        </p:nvSpPr>
        <p:spPr>
          <a:xfrm>
            <a:off x="513522" y="2678165"/>
            <a:ext cx="4426226" cy="1692771"/>
          </a:xfrm>
          <a:prstGeom prst="rect">
            <a:avLst/>
          </a:prstGeom>
        </p:spPr>
        <p:txBody>
          <a:bodyPr wrap="square">
            <a:spAutoFit/>
          </a:bodyPr>
          <a:lstStyle/>
          <a:p>
            <a:r>
              <a:rPr lang="fr-FR" sz="2000" dirty="0">
                <a:latin typeface="Century Gothic" panose="020B0502020202020204" pitchFamily="34" charset="0"/>
              </a:rPr>
              <a:t>Lorsqu’il y a beaucoup d’individus proches (arbres phylogénétiques), le </a:t>
            </a:r>
            <a:r>
              <a:rPr lang="fr-FR" sz="2400" u="sng" dirty="0">
                <a:latin typeface="Century Gothic" panose="020B0502020202020204" pitchFamily="34" charset="0"/>
              </a:rPr>
              <a:t>choix de l’algorithme </a:t>
            </a:r>
            <a:r>
              <a:rPr lang="fr-FR" sz="2000" dirty="0">
                <a:latin typeface="Century Gothic" panose="020B0502020202020204" pitchFamily="34" charset="0"/>
              </a:rPr>
              <a:t>peut avoir un gros impact sur le résultat graphique : en essayer plusieurs</a:t>
            </a:r>
          </a:p>
        </p:txBody>
      </p:sp>
      <p:sp>
        <p:nvSpPr>
          <p:cNvPr id="9" name="Rectangle 8"/>
          <p:cNvSpPr/>
          <p:nvPr/>
        </p:nvSpPr>
        <p:spPr>
          <a:xfrm>
            <a:off x="434009" y="4961041"/>
            <a:ext cx="6096000" cy="1384995"/>
          </a:xfrm>
          <a:prstGeom prst="rect">
            <a:avLst/>
          </a:prstGeom>
        </p:spPr>
        <p:txBody>
          <a:bodyPr>
            <a:spAutoFit/>
          </a:bodyPr>
          <a:lstStyle/>
          <a:p>
            <a:r>
              <a:rPr lang="fr-FR" sz="2000" dirty="0">
                <a:latin typeface="Century Gothic" panose="020B0502020202020204" pitchFamily="34" charset="0"/>
              </a:rPr>
              <a:t>La </a:t>
            </a:r>
            <a:r>
              <a:rPr lang="fr-FR" sz="2400" u="sng" dirty="0">
                <a:latin typeface="Century Gothic" panose="020B0502020202020204" pitchFamily="34" charset="0"/>
              </a:rPr>
              <a:t>proximité des individus </a:t>
            </a:r>
            <a:r>
              <a:rPr lang="fr-FR" sz="2000" dirty="0">
                <a:latin typeface="Century Gothic" panose="020B0502020202020204" pitchFamily="34" charset="0"/>
              </a:rPr>
              <a:t>sur un dendrogramme est proportionnelle à leur similarité. La longueur des branches s’interprète au regard de l’indice de </a:t>
            </a:r>
            <a:r>
              <a:rPr lang="fr-FR" sz="2000" dirty="0" err="1">
                <a:latin typeface="Century Gothic" panose="020B0502020202020204" pitchFamily="34" charset="0"/>
              </a:rPr>
              <a:t>dissimilarité</a:t>
            </a:r>
            <a:r>
              <a:rPr lang="fr-FR" sz="2000" dirty="0">
                <a:latin typeface="Century Gothic" panose="020B0502020202020204" pitchFamily="34" charset="0"/>
              </a:rPr>
              <a:t> choisie</a:t>
            </a:r>
          </a:p>
        </p:txBody>
      </p:sp>
    </p:spTree>
    <p:extLst>
      <p:ext uri="{BB962C8B-B14F-4D97-AF65-F5344CB8AC3E}">
        <p14:creationId xmlns:p14="http://schemas.microsoft.com/office/powerpoint/2010/main" val="20730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7828" y="3266833"/>
            <a:ext cx="5085522" cy="707886"/>
          </a:xfrm>
          <a:prstGeom prst="rect">
            <a:avLst/>
          </a:prstGeom>
        </p:spPr>
        <p:txBody>
          <a:bodyPr wrap="square">
            <a:spAutoFit/>
          </a:bodyPr>
          <a:lstStyle/>
          <a:p>
            <a:r>
              <a:rPr lang="fr-FR" sz="2000" dirty="0">
                <a:latin typeface="Century Gothic" panose="020B0502020202020204" pitchFamily="34" charset="0"/>
              </a:rPr>
              <a:t>En quoi le site 3 est-il plus différent du site 1 que du site 4? </a:t>
            </a:r>
          </a:p>
        </p:txBody>
      </p:sp>
      <p:pic>
        <p:nvPicPr>
          <p:cNvPr id="7" name="Image 6"/>
          <p:cNvPicPr/>
          <p:nvPr/>
        </p:nvPicPr>
        <p:blipFill rotWithShape="1">
          <a:blip r:embed="rId2" cstate="print">
            <a:extLst>
              <a:ext uri="{28A0092B-C50C-407E-A947-70E740481C1C}">
                <a14:useLocalDpi xmlns:a14="http://schemas.microsoft.com/office/drawing/2010/main" val="0"/>
              </a:ext>
            </a:extLst>
          </a:blip>
          <a:srcRect/>
          <a:stretch/>
        </p:blipFill>
        <p:spPr>
          <a:xfrm>
            <a:off x="5744817" y="155336"/>
            <a:ext cx="5913783" cy="4565751"/>
          </a:xfrm>
          <a:prstGeom prst="rect">
            <a:avLst/>
          </a:prstGeom>
        </p:spPr>
      </p:pic>
      <p:graphicFrame>
        <p:nvGraphicFramePr>
          <p:cNvPr id="8" name="Tableau 7"/>
          <p:cNvGraphicFramePr>
            <a:graphicFrameLocks noGrp="1"/>
          </p:cNvGraphicFramePr>
          <p:nvPr>
            <p:extLst>
              <p:ext uri="{D42A27DB-BD31-4B8C-83A1-F6EECF244321}">
                <p14:modId xmlns:p14="http://schemas.microsoft.com/office/powerpoint/2010/main" val="2483869595"/>
              </p:ext>
            </p:extLst>
          </p:nvPr>
        </p:nvGraphicFramePr>
        <p:xfrm>
          <a:off x="274046" y="377759"/>
          <a:ext cx="4796406" cy="2241558"/>
        </p:xfrm>
        <a:graphic>
          <a:graphicData uri="http://schemas.openxmlformats.org/drawingml/2006/table">
            <a:tbl>
              <a:tblPr/>
              <a:tblGrid>
                <a:gridCol w="808606">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1557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tblGrid>
              <a:tr h="692359">
                <a:tc>
                  <a:txBody>
                    <a:bodyPr/>
                    <a:lstStyle/>
                    <a:p>
                      <a:pPr algn="l" fontAlgn="b"/>
                      <a:r>
                        <a:rPr lang="fr-FR" sz="1800" b="1" i="0" u="none" strike="noStrike" dirty="0">
                          <a:solidFill>
                            <a:srgbClr val="000000"/>
                          </a:solidFill>
                          <a:effectLst/>
                          <a:latin typeface="Calibri" panose="020F0502020204030204" pitchFamily="34" charset="0"/>
                        </a:rPr>
                        <a:t>Site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800" b="0" i="1" u="none" strike="noStrike" dirty="0" err="1">
                          <a:solidFill>
                            <a:srgbClr val="000000"/>
                          </a:solidFill>
                          <a:effectLst/>
                          <a:latin typeface="Calibri" panose="020F0502020204030204" pitchFamily="34" charset="0"/>
                        </a:rPr>
                        <a:t>Libellula</a:t>
                      </a:r>
                      <a:r>
                        <a:rPr lang="fr-FR" sz="1800" b="0" i="1" u="none" strike="noStrike" dirty="0">
                          <a:solidFill>
                            <a:srgbClr val="000000"/>
                          </a:solidFill>
                          <a:effectLst/>
                          <a:latin typeface="Calibri" panose="020F0502020204030204" pitchFamily="34" charset="0"/>
                        </a:rPr>
                        <a:t> </a:t>
                      </a:r>
                      <a:r>
                        <a:rPr lang="fr-FR" sz="1800" b="0" i="1" u="none" strike="noStrike" dirty="0" err="1">
                          <a:solidFill>
                            <a:srgbClr val="000000"/>
                          </a:solidFill>
                          <a:effectLst/>
                          <a:latin typeface="Calibri" panose="020F0502020204030204" pitchFamily="34" charset="0"/>
                        </a:rPr>
                        <a:t>depressa</a:t>
                      </a:r>
                      <a:endParaRPr lang="fr-FR" sz="1800" b="0" i="1"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800" b="0" i="1" u="none" strike="noStrike" dirty="0" err="1">
                          <a:solidFill>
                            <a:srgbClr val="000000"/>
                          </a:solidFill>
                          <a:effectLst/>
                          <a:latin typeface="Calibri" panose="020F0502020204030204" pitchFamily="34" charset="0"/>
                        </a:rPr>
                        <a:t>Calopteryx</a:t>
                      </a:r>
                      <a:r>
                        <a:rPr lang="fr-FR" sz="1800" b="0" i="1" u="none" strike="noStrike" dirty="0">
                          <a:solidFill>
                            <a:srgbClr val="000000"/>
                          </a:solidFill>
                          <a:effectLst/>
                          <a:latin typeface="Calibri" panose="020F0502020204030204" pitchFamily="34" charset="0"/>
                        </a:rPr>
                        <a:t> </a:t>
                      </a:r>
                      <a:r>
                        <a:rPr lang="fr-FR" sz="1800" b="0" i="1" u="none" strike="noStrike" dirty="0" err="1">
                          <a:solidFill>
                            <a:srgbClr val="000000"/>
                          </a:solidFill>
                          <a:effectLst/>
                          <a:latin typeface="Calibri" panose="020F0502020204030204" pitchFamily="34" charset="0"/>
                        </a:rPr>
                        <a:t>splendens</a:t>
                      </a:r>
                      <a:endParaRPr lang="fr-FR" sz="1800" b="0" i="1"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800" b="0" i="1" u="none" strike="noStrike" dirty="0" err="1">
                          <a:solidFill>
                            <a:srgbClr val="000000"/>
                          </a:solidFill>
                          <a:effectLst/>
                          <a:latin typeface="Calibri" panose="020F0502020204030204" pitchFamily="34" charset="0"/>
                        </a:rPr>
                        <a:t>Calopteryx</a:t>
                      </a:r>
                      <a:r>
                        <a:rPr lang="fr-FR" sz="1800" b="0" i="1" u="none" strike="noStrike" dirty="0">
                          <a:solidFill>
                            <a:srgbClr val="000000"/>
                          </a:solidFill>
                          <a:effectLst/>
                          <a:latin typeface="Calibri" panose="020F0502020204030204" pitchFamily="34" charset="0"/>
                        </a:rPr>
                        <a:t> </a:t>
                      </a:r>
                      <a:r>
                        <a:rPr lang="fr-FR" sz="1800" b="0" i="1" u="none" strike="noStrike" dirty="0" err="1">
                          <a:solidFill>
                            <a:srgbClr val="000000"/>
                          </a:solidFill>
                          <a:effectLst/>
                          <a:latin typeface="Calibri" panose="020F0502020204030204" pitchFamily="34" charset="0"/>
                        </a:rPr>
                        <a:t>virgo</a:t>
                      </a:r>
                      <a:endParaRPr lang="fr-FR" sz="1800" b="0" i="1"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2518">
                <a:tc>
                  <a:txBody>
                    <a:bodyPr/>
                    <a:lstStyle/>
                    <a:p>
                      <a:pPr algn="l" fontAlgn="b"/>
                      <a:r>
                        <a:rPr lang="fr-FR" sz="1800" b="0" i="1" u="none" strike="noStrike">
                          <a:solidFill>
                            <a:srgbClr val="000000"/>
                          </a:solidFill>
                          <a:effectLst/>
                          <a:latin typeface="Calibri" panose="020F0502020204030204" pitchFamily="34" charset="0"/>
                        </a:rPr>
                        <a:t>Site 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8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82518">
                <a:tc>
                  <a:txBody>
                    <a:bodyPr/>
                    <a:lstStyle/>
                    <a:p>
                      <a:pPr algn="l" fontAlgn="b"/>
                      <a:r>
                        <a:rPr lang="fr-FR" sz="1800" b="0" i="1" u="none" strike="noStrike">
                          <a:solidFill>
                            <a:srgbClr val="000000"/>
                          </a:solidFill>
                          <a:effectLst/>
                          <a:latin typeface="Calibri" panose="020F0502020204030204" pitchFamily="34" charset="0"/>
                        </a:rPr>
                        <a:t>Site 2</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fr-FR" sz="18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382518">
                <a:tc>
                  <a:txBody>
                    <a:bodyPr/>
                    <a:lstStyle/>
                    <a:p>
                      <a:pPr algn="l" fontAlgn="b"/>
                      <a:r>
                        <a:rPr lang="fr-FR" sz="1800" b="0" i="1" u="none" strike="noStrike">
                          <a:solidFill>
                            <a:srgbClr val="000000"/>
                          </a:solidFill>
                          <a:effectLst/>
                          <a:latin typeface="Calibri" panose="020F0502020204030204" pitchFamily="34" charset="0"/>
                        </a:rPr>
                        <a:t>Site 3</a:t>
                      </a:r>
                    </a:p>
                  </a:txBody>
                  <a:tcPr marL="9525" marR="9525" marT="9525" marB="0" anchor="b">
                    <a:lnL>
                      <a:noFill/>
                    </a:lnL>
                    <a:lnR>
                      <a:noFill/>
                    </a:lnR>
                    <a:lnT>
                      <a:noFill/>
                    </a:lnT>
                    <a:lnB>
                      <a:noFill/>
                    </a:lnB>
                  </a:tcPr>
                </a:tc>
                <a:tc>
                  <a:txBody>
                    <a:bodyPr/>
                    <a:lstStyle/>
                    <a:p>
                      <a:pPr algn="r" fontAlgn="b"/>
                      <a:r>
                        <a:rPr lang="fr-FR"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401645">
                <a:tc>
                  <a:txBody>
                    <a:bodyPr/>
                    <a:lstStyle/>
                    <a:p>
                      <a:pPr algn="l" fontAlgn="b"/>
                      <a:r>
                        <a:rPr lang="fr-FR" sz="1800" b="0" i="1" u="none" strike="noStrike" dirty="0">
                          <a:solidFill>
                            <a:srgbClr val="000000"/>
                          </a:solidFill>
                          <a:effectLst/>
                          <a:latin typeface="Calibri" panose="020F0502020204030204" pitchFamily="34" charset="0"/>
                        </a:rPr>
                        <a:t>Site 4</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fr-FR" sz="18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fr-FR"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fr-FR"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Rectangle 8"/>
          <p:cNvSpPr/>
          <p:nvPr/>
        </p:nvSpPr>
        <p:spPr>
          <a:xfrm>
            <a:off x="9200850" y="3620776"/>
            <a:ext cx="1106028" cy="120964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0552572" y="3668387"/>
            <a:ext cx="1106028" cy="120964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7703355" y="2798490"/>
            <a:ext cx="1106028" cy="120964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357544" y="4285231"/>
            <a:ext cx="11122152" cy="2492990"/>
          </a:xfrm>
          <a:prstGeom prst="rect">
            <a:avLst/>
          </a:prstGeom>
        </p:spPr>
        <p:txBody>
          <a:bodyPr wrap="square">
            <a:spAutoFit/>
          </a:bodyPr>
          <a:lstStyle/>
          <a:p>
            <a:r>
              <a:rPr lang="fr-FR" sz="2000" dirty="0">
                <a:latin typeface="Century Gothic" panose="020B0502020202020204" pitchFamily="34" charset="0"/>
              </a:rPr>
              <a:t>Le dendrogramme </a:t>
            </a:r>
            <a:r>
              <a:rPr lang="fr-FR" sz="2400" u="sng" dirty="0">
                <a:latin typeface="Century Gothic" panose="020B0502020202020204" pitchFamily="34" charset="0"/>
              </a:rPr>
              <a:t>force des dichotomies</a:t>
            </a:r>
            <a:endParaRPr lang="fr-FR" sz="2000" u="sng" dirty="0">
              <a:latin typeface="Century Gothic" panose="020B0502020202020204" pitchFamily="34" charset="0"/>
            </a:endParaRPr>
          </a:p>
          <a:p>
            <a:endParaRPr lang="fr-FR" sz="2000" dirty="0">
              <a:latin typeface="Century Gothic" panose="020B0502020202020204" pitchFamily="34" charset="0"/>
            </a:endParaRPr>
          </a:p>
          <a:p>
            <a:r>
              <a:rPr lang="fr-FR" sz="2000" dirty="0">
                <a:latin typeface="Century Gothic" panose="020B0502020202020204" pitchFamily="34" charset="0"/>
              </a:rPr>
              <a:t>Il ne représente que le </a:t>
            </a:r>
            <a:r>
              <a:rPr lang="fr-FR" sz="2400" u="sng" dirty="0">
                <a:latin typeface="Century Gothic" panose="020B0502020202020204" pitchFamily="34" charset="0"/>
              </a:rPr>
              <a:t>principal axe de </a:t>
            </a:r>
            <a:r>
              <a:rPr lang="fr-FR" sz="2400" u="sng" dirty="0" err="1">
                <a:latin typeface="Century Gothic" panose="020B0502020202020204" pitchFamily="34" charset="0"/>
              </a:rPr>
              <a:t>dissimilarité</a:t>
            </a:r>
            <a:r>
              <a:rPr lang="fr-FR" sz="2000" dirty="0">
                <a:latin typeface="Century Gothic" panose="020B0502020202020204" pitchFamily="34" charset="0"/>
              </a:rPr>
              <a:t>, ignorant les </a:t>
            </a:r>
            <a:r>
              <a:rPr lang="fr-FR" sz="2000" dirty="0" err="1">
                <a:latin typeface="Century Gothic" panose="020B0502020202020204" pitchFamily="34" charset="0"/>
              </a:rPr>
              <a:t>dissimilarités</a:t>
            </a:r>
            <a:r>
              <a:rPr lang="fr-FR" sz="2000" dirty="0">
                <a:latin typeface="Century Gothic" panose="020B0502020202020204" pitchFamily="34" charset="0"/>
              </a:rPr>
              <a:t> secondaires qui peuvent avoir une </a:t>
            </a:r>
            <a:r>
              <a:rPr lang="fr-FR" sz="2000" dirty="0" err="1">
                <a:latin typeface="Century Gothic" panose="020B0502020202020204" pitchFamily="34" charset="0"/>
              </a:rPr>
              <a:t>interprétabilité</a:t>
            </a:r>
            <a:r>
              <a:rPr lang="fr-FR" sz="2000" dirty="0">
                <a:latin typeface="Century Gothic" panose="020B0502020202020204" pitchFamily="34" charset="0"/>
              </a:rPr>
              <a:t> biologique</a:t>
            </a:r>
          </a:p>
          <a:p>
            <a:endParaRPr lang="fr-FR" sz="2000" dirty="0">
              <a:latin typeface="Century Gothic" panose="020B0502020202020204" pitchFamily="34" charset="0"/>
            </a:endParaRPr>
          </a:p>
          <a:p>
            <a:r>
              <a:rPr lang="fr-FR" sz="2000" dirty="0">
                <a:latin typeface="Century Gothic" panose="020B0502020202020204" pitchFamily="34" charset="0"/>
              </a:rPr>
              <a:t>Les classifications dichotomiques ne sont pas adaptées dès que </a:t>
            </a:r>
            <a:r>
              <a:rPr lang="fr-FR" sz="2400" u="sng" dirty="0">
                <a:latin typeface="Century Gothic" panose="020B0502020202020204" pitchFamily="34" charset="0"/>
              </a:rPr>
              <a:t>le nombre d’individus / de variables est grand </a:t>
            </a:r>
            <a:r>
              <a:rPr lang="fr-FR" sz="2000" dirty="0">
                <a:latin typeface="Century Gothic" panose="020B0502020202020204" pitchFamily="34" charset="0"/>
              </a:rPr>
              <a:t>et/ou les </a:t>
            </a:r>
            <a:r>
              <a:rPr lang="fr-FR" sz="2000" dirty="0" err="1">
                <a:latin typeface="Century Gothic" panose="020B0502020202020204" pitchFamily="34" charset="0"/>
              </a:rPr>
              <a:t>dissimilarités</a:t>
            </a:r>
            <a:r>
              <a:rPr lang="fr-FR" sz="2000" dirty="0">
                <a:latin typeface="Century Gothic" panose="020B0502020202020204" pitchFamily="34" charset="0"/>
              </a:rPr>
              <a:t> sont complexes</a:t>
            </a:r>
            <a:endParaRPr lang="fr-FR" sz="2000" u="sng" dirty="0">
              <a:latin typeface="Century Gothic" panose="020B0502020202020204" pitchFamily="34" charset="0"/>
            </a:endParaRPr>
          </a:p>
        </p:txBody>
      </p:sp>
    </p:spTree>
    <p:extLst>
      <p:ext uri="{BB962C8B-B14F-4D97-AF65-F5344CB8AC3E}">
        <p14:creationId xmlns:p14="http://schemas.microsoft.com/office/powerpoint/2010/main" val="68339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Espace réservé du contenu 3"/>
              <p:cNvGraphicFramePr>
                <a:graphicFrameLocks noGrp="1"/>
              </p:cNvGraphicFramePr>
              <p:nvPr>
                <p:ph idx="1"/>
                <p:extLst>
                  <p:ext uri="{D42A27DB-BD31-4B8C-83A1-F6EECF244321}">
                    <p14:modId xmlns:p14="http://schemas.microsoft.com/office/powerpoint/2010/main" val="3022141433"/>
                  </p:ext>
                </p:extLst>
              </p:nvPr>
            </p:nvGraphicFramePr>
            <p:xfrm>
              <a:off x="155086" y="129210"/>
              <a:ext cx="11808314" cy="6672168"/>
            </p:xfrm>
            <a:graphic>
              <a:graphicData uri="http://schemas.openxmlformats.org/drawingml/2006/table">
                <a:tbl>
                  <a:tblPr firstRow="1" firstCol="1" bandRow="1">
                    <a:tableStyleId>{5C22544A-7EE6-4342-B048-85BDC9FD1C3A}</a:tableStyleId>
                  </a:tblPr>
                  <a:tblGrid>
                    <a:gridCol w="2251116">
                      <a:extLst>
                        <a:ext uri="{9D8B030D-6E8A-4147-A177-3AD203B41FA5}">
                          <a16:colId xmlns:a16="http://schemas.microsoft.com/office/drawing/2014/main" val="20000"/>
                        </a:ext>
                      </a:extLst>
                    </a:gridCol>
                    <a:gridCol w="3712362">
                      <a:extLst>
                        <a:ext uri="{9D8B030D-6E8A-4147-A177-3AD203B41FA5}">
                          <a16:colId xmlns:a16="http://schemas.microsoft.com/office/drawing/2014/main" val="20001"/>
                        </a:ext>
                      </a:extLst>
                    </a:gridCol>
                    <a:gridCol w="1395419">
                      <a:extLst>
                        <a:ext uri="{9D8B030D-6E8A-4147-A177-3AD203B41FA5}">
                          <a16:colId xmlns:a16="http://schemas.microsoft.com/office/drawing/2014/main" val="20002"/>
                        </a:ext>
                      </a:extLst>
                    </a:gridCol>
                    <a:gridCol w="4449417">
                      <a:extLst>
                        <a:ext uri="{9D8B030D-6E8A-4147-A177-3AD203B41FA5}">
                          <a16:colId xmlns:a16="http://schemas.microsoft.com/office/drawing/2014/main" val="20003"/>
                        </a:ext>
                      </a:extLst>
                    </a:gridCol>
                  </a:tblGrid>
                  <a:tr h="186038">
                    <a:tc>
                      <a:txBody>
                        <a:bodyPr/>
                        <a:lstStyle/>
                        <a:p>
                          <a:pPr algn="l">
                            <a:lnSpc>
                              <a:spcPct val="107000"/>
                            </a:lnSpc>
                            <a:spcAft>
                              <a:spcPts val="0"/>
                            </a:spcAft>
                          </a:pPr>
                          <a:r>
                            <a:rPr lang="fr-FR" sz="1200" dirty="0">
                              <a:solidFill>
                                <a:schemeClr val="tx1"/>
                              </a:solidFill>
                              <a:effectLst/>
                              <a:latin typeface="Century Gothic" panose="020B0502020202020204" pitchFamily="34" charset="0"/>
                            </a:rPr>
                            <a:t>distance</a:t>
                          </a: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a:solidFill>
                                <a:schemeClr val="tx1"/>
                              </a:solidFill>
                              <a:effectLst/>
                              <a:latin typeface="Century Gothic" panose="020B0502020202020204" pitchFamily="34" charset="0"/>
                            </a:rPr>
                            <a:t>calcul</a:t>
                          </a:r>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a:solidFill>
                                <a:schemeClr val="tx1"/>
                              </a:solidFill>
                              <a:effectLst/>
                              <a:latin typeface="Century Gothic" panose="020B0502020202020204" pitchFamily="34" charset="0"/>
                            </a:rPr>
                            <a:t>Fonctions R</a:t>
                          </a:r>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a:solidFill>
                                <a:schemeClr val="tx1"/>
                              </a:solidFill>
                              <a:effectLst/>
                              <a:latin typeface="Century Gothic" panose="020B0502020202020204" pitchFamily="34" charset="0"/>
                            </a:rPr>
                            <a:t>Usage</a:t>
                          </a:r>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extLst>
                      <a:ext uri="{0D108BD9-81ED-4DB2-BD59-A6C34878D82A}">
                        <a16:rowId xmlns:a16="http://schemas.microsoft.com/office/drawing/2014/main" val="10000"/>
                      </a:ext>
                    </a:extLst>
                  </a:tr>
                  <a:tr h="995332">
                    <a:tc>
                      <a:txBody>
                        <a:bodyPr/>
                        <a:lstStyle/>
                        <a:p>
                          <a:pPr algn="l">
                            <a:lnSpc>
                              <a:spcPct val="107000"/>
                            </a:lnSpc>
                            <a:spcAft>
                              <a:spcPts val="0"/>
                            </a:spcAft>
                          </a:pPr>
                          <a:r>
                            <a:rPr lang="fr-FR" sz="1200">
                              <a:solidFill>
                                <a:schemeClr val="tx1"/>
                              </a:solidFill>
                              <a:effectLst/>
                              <a:latin typeface="Century Gothic" panose="020B0502020202020204" pitchFamily="34" charset="0"/>
                            </a:rPr>
                            <a:t>Euclidienne</a:t>
                          </a:r>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fr-FR" sz="1200" i="1" smtClean="0">
                                        <a:solidFill>
                                          <a:schemeClr val="tx1"/>
                                        </a:solidFill>
                                        <a:effectLst/>
                                        <a:latin typeface="Cambria Math" panose="02040503050406030204" pitchFamily="18" charset="0"/>
                                      </a:rPr>
                                    </m:ctrlPr>
                                  </m:sSubPr>
                                  <m:e>
                                    <m:r>
                                      <a:rPr lang="fr-FR" sz="1200">
                                        <a:solidFill>
                                          <a:schemeClr val="tx1"/>
                                        </a:solidFill>
                                        <a:effectLst/>
                                        <a:latin typeface="Cambria Math" panose="02040503050406030204" pitchFamily="18" charset="0"/>
                                      </a:rPr>
                                      <m:t>𝑑</m:t>
                                    </m:r>
                                  </m:e>
                                  <m:sub>
                                    <m:r>
                                      <a:rPr lang="fr-FR" sz="1200">
                                        <a:solidFill>
                                          <a:schemeClr val="tx1"/>
                                        </a:solidFill>
                                        <a:effectLst/>
                                        <a:latin typeface="Cambria Math" panose="02040503050406030204" pitchFamily="18" charset="0"/>
                                      </a:rPr>
                                      <m:t>𝑗𝑘</m:t>
                                    </m:r>
                                  </m:sub>
                                </m:sSub>
                                <m:r>
                                  <a:rPr lang="fr-FR" sz="1200">
                                    <a:solidFill>
                                      <a:schemeClr val="tx1"/>
                                    </a:solidFill>
                                    <a:effectLst/>
                                    <a:latin typeface="Cambria Math" panose="02040503050406030204" pitchFamily="18" charset="0"/>
                                  </a:rPr>
                                  <m:t>=</m:t>
                                </m:r>
                                <m:rad>
                                  <m:radPr>
                                    <m:degHide m:val="on"/>
                                    <m:ctrlPr>
                                      <a:rPr lang="fr-FR" sz="1200" i="1">
                                        <a:solidFill>
                                          <a:schemeClr val="tx1"/>
                                        </a:solidFill>
                                        <a:effectLst/>
                                        <a:latin typeface="Cambria Math" panose="02040503050406030204" pitchFamily="18" charset="0"/>
                                      </a:rPr>
                                    </m:ctrlPr>
                                  </m:radPr>
                                  <m:deg/>
                                  <m:e>
                                    <m:nary>
                                      <m:naryPr>
                                        <m:chr m:val="∑"/>
                                        <m:limLoc m:val="undOvr"/>
                                        <m:subHide m:val="on"/>
                                        <m:supHide m:val="on"/>
                                        <m:ctrlPr>
                                          <a:rPr lang="fr-FR" sz="1200" i="1">
                                            <a:solidFill>
                                              <a:schemeClr val="tx1"/>
                                            </a:solidFill>
                                            <a:effectLst/>
                                            <a:latin typeface="Cambria Math" panose="02040503050406030204" pitchFamily="18" charset="0"/>
                                          </a:rPr>
                                        </m:ctrlPr>
                                      </m:naryPr>
                                      <m:sub/>
                                      <m:sup/>
                                      <m:e>
                                        <m:sSup>
                                          <m:sSupPr>
                                            <m:ctrlPr>
                                              <a:rPr lang="fr-FR" sz="1200" i="1">
                                                <a:solidFill>
                                                  <a:schemeClr val="tx1"/>
                                                </a:solidFill>
                                                <a:effectLst/>
                                                <a:latin typeface="Cambria Math" panose="02040503050406030204" pitchFamily="18" charset="0"/>
                                              </a:rPr>
                                            </m:ctrlPr>
                                          </m:sSupPr>
                                          <m:e>
                                            <m:d>
                                              <m:dPr>
                                                <m:ctrlPr>
                                                  <a:rPr lang="fr-FR" sz="1200" i="1">
                                                    <a:solidFill>
                                                      <a:schemeClr val="tx1"/>
                                                    </a:solidFill>
                                                    <a:effectLst/>
                                                    <a:latin typeface="Cambria Math" panose="02040503050406030204" pitchFamily="18" charset="0"/>
                                                  </a:rPr>
                                                </m:ctrlPr>
                                              </m:dPr>
                                              <m:e>
                                                <m:sSub>
                                                  <m:sSubPr>
                                                    <m:ctrlPr>
                                                      <a:rPr lang="fr-FR" sz="1200" i="1">
                                                        <a:solidFill>
                                                          <a:schemeClr val="tx1"/>
                                                        </a:solidFill>
                                                        <a:effectLst/>
                                                        <a:latin typeface="Cambria Math" panose="02040503050406030204" pitchFamily="18" charset="0"/>
                                                      </a:rPr>
                                                    </m:ctrlPr>
                                                  </m:sSubPr>
                                                  <m:e>
                                                    <m:r>
                                                      <a:rPr lang="fr-FR" sz="1200">
                                                        <a:solidFill>
                                                          <a:schemeClr val="tx1"/>
                                                        </a:solidFill>
                                                        <a:effectLst/>
                                                        <a:latin typeface="Cambria Math" panose="02040503050406030204" pitchFamily="18" charset="0"/>
                                                      </a:rPr>
                                                      <m:t>𝑥</m:t>
                                                    </m:r>
                                                  </m:e>
                                                  <m:sub>
                                                    <m:r>
                                                      <a:rPr lang="fr-FR" sz="1200">
                                                        <a:solidFill>
                                                          <a:schemeClr val="tx1"/>
                                                        </a:solidFill>
                                                        <a:effectLst/>
                                                        <a:latin typeface="Cambria Math" panose="02040503050406030204" pitchFamily="18" charset="0"/>
                                                      </a:rPr>
                                                      <m:t>𝑖𝑗</m:t>
                                                    </m:r>
                                                  </m:sub>
                                                </m:sSub>
                                                <m:r>
                                                  <a:rPr lang="fr-FR" sz="1200">
                                                    <a:solidFill>
                                                      <a:schemeClr val="tx1"/>
                                                    </a:solidFill>
                                                    <a:effectLst/>
                                                    <a:latin typeface="Cambria Math" panose="02040503050406030204" pitchFamily="18" charset="0"/>
                                                  </a:rPr>
                                                  <m:t>−</m:t>
                                                </m:r>
                                                <m:sSub>
                                                  <m:sSubPr>
                                                    <m:ctrlPr>
                                                      <a:rPr lang="fr-FR" sz="1200" i="1">
                                                        <a:solidFill>
                                                          <a:schemeClr val="tx1"/>
                                                        </a:solidFill>
                                                        <a:effectLst/>
                                                        <a:latin typeface="Cambria Math" panose="02040503050406030204" pitchFamily="18" charset="0"/>
                                                      </a:rPr>
                                                    </m:ctrlPr>
                                                  </m:sSubPr>
                                                  <m:e>
                                                    <m:r>
                                                      <a:rPr lang="fr-FR" sz="1200">
                                                        <a:solidFill>
                                                          <a:schemeClr val="tx1"/>
                                                        </a:solidFill>
                                                        <a:effectLst/>
                                                        <a:latin typeface="Cambria Math" panose="02040503050406030204" pitchFamily="18" charset="0"/>
                                                      </a:rPr>
                                                      <m:t>𝑥</m:t>
                                                    </m:r>
                                                  </m:e>
                                                  <m:sub>
                                                    <m:r>
                                                      <a:rPr lang="fr-FR" sz="1200">
                                                        <a:solidFill>
                                                          <a:schemeClr val="tx1"/>
                                                        </a:solidFill>
                                                        <a:effectLst/>
                                                        <a:latin typeface="Cambria Math" panose="02040503050406030204" pitchFamily="18" charset="0"/>
                                                      </a:rPr>
                                                      <m:t>𝑖𝑘</m:t>
                                                    </m:r>
                                                  </m:sub>
                                                </m:sSub>
                                              </m:e>
                                            </m:d>
                                          </m:e>
                                          <m:sup>
                                            <m:r>
                                              <a:rPr lang="fr-FR" sz="1200">
                                                <a:solidFill>
                                                  <a:schemeClr val="tx1"/>
                                                </a:solidFill>
                                                <a:effectLst/>
                                                <a:latin typeface="Cambria Math" panose="02040503050406030204" pitchFamily="18" charset="0"/>
                                              </a:rPr>
                                              <m:t>2</m:t>
                                            </m:r>
                                          </m:sup>
                                        </m:sSup>
                                      </m:e>
                                    </m:nary>
                                  </m:e>
                                </m:rad>
                              </m:oMath>
                            </m:oMathPara>
                          </a14:m>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dirty="0" err="1">
                              <a:solidFill>
                                <a:schemeClr val="tx1"/>
                              </a:solidFill>
                              <a:effectLst/>
                              <a:latin typeface="Century Gothic" panose="020B0502020202020204" pitchFamily="34" charset="0"/>
                            </a:rPr>
                            <a:t>dist</a:t>
                          </a:r>
                          <a:r>
                            <a:rPr lang="fr-FR" sz="1200" dirty="0">
                              <a:solidFill>
                                <a:schemeClr val="tx1"/>
                              </a:solidFill>
                              <a:effectLst/>
                              <a:latin typeface="Century Gothic" panose="020B0502020202020204" pitchFamily="34" charset="0"/>
                            </a:rPr>
                            <a:t> de {</a:t>
                          </a:r>
                          <a:r>
                            <a:rPr lang="fr-FR" sz="1200" dirty="0" err="1">
                              <a:solidFill>
                                <a:schemeClr val="tx1"/>
                              </a:solidFill>
                              <a:effectLst/>
                              <a:latin typeface="Century Gothic" panose="020B0502020202020204" pitchFamily="34" charset="0"/>
                            </a:rPr>
                            <a:t>stats</a:t>
                          </a:r>
                          <a:r>
                            <a:rPr lang="fr-FR" sz="1200" dirty="0">
                              <a:solidFill>
                                <a:schemeClr val="tx1"/>
                              </a:solidFill>
                              <a:effectLst/>
                              <a:latin typeface="Century Gothic" panose="020B0502020202020204" pitchFamily="34" charset="0"/>
                            </a:rPr>
                            <a:t>}, </a:t>
                          </a:r>
                          <a:r>
                            <a:rPr lang="fr-FR" sz="1200" dirty="0" err="1">
                              <a:solidFill>
                                <a:schemeClr val="tx1"/>
                              </a:solidFill>
                              <a:effectLst/>
                              <a:latin typeface="Century Gothic" panose="020B0502020202020204" pitchFamily="34" charset="0"/>
                            </a:rPr>
                            <a:t>vegdist</a:t>
                          </a:r>
                          <a:r>
                            <a:rPr lang="fr-FR" sz="1200" dirty="0">
                              <a:solidFill>
                                <a:schemeClr val="tx1"/>
                              </a:solidFill>
                              <a:effectLst/>
                              <a:latin typeface="Century Gothic" panose="020B0502020202020204" pitchFamily="34" charset="0"/>
                            </a:rPr>
                            <a:t> de {</a:t>
                          </a:r>
                          <a:r>
                            <a:rPr lang="fr-FR" sz="1200" dirty="0" err="1">
                              <a:solidFill>
                                <a:schemeClr val="tx1"/>
                              </a:solidFill>
                              <a:effectLst/>
                              <a:latin typeface="Century Gothic" panose="020B0502020202020204" pitchFamily="34" charset="0"/>
                            </a:rPr>
                            <a:t>vegan</a:t>
                          </a:r>
                          <a:r>
                            <a:rPr lang="fr-FR" sz="1200" dirty="0">
                              <a:solidFill>
                                <a:schemeClr val="tx1"/>
                              </a:solidFill>
                              <a:effectLst/>
                              <a:latin typeface="Century Gothic" panose="020B0502020202020204" pitchFamily="34" charset="0"/>
                            </a:rPr>
                            <a:t>}, </a:t>
                          </a:r>
                          <a:r>
                            <a:rPr lang="fr-FR" sz="1200" dirty="0" err="1">
                              <a:solidFill>
                                <a:schemeClr val="tx1"/>
                              </a:solidFill>
                              <a:effectLst/>
                              <a:latin typeface="Century Gothic" panose="020B0502020202020204" pitchFamily="34" charset="0"/>
                            </a:rPr>
                            <a:t>dist.ldc</a:t>
                          </a:r>
                          <a:r>
                            <a:rPr lang="fr-FR" sz="1200" dirty="0">
                              <a:solidFill>
                                <a:schemeClr val="tx1"/>
                              </a:solidFill>
                              <a:effectLst/>
                              <a:latin typeface="Century Gothic" panose="020B0502020202020204" pitchFamily="34" charset="0"/>
                            </a:rPr>
                            <a:t> de {</a:t>
                          </a:r>
                          <a:r>
                            <a:rPr lang="fr-FR" sz="1200" dirty="0" err="1">
                              <a:solidFill>
                                <a:schemeClr val="tx1"/>
                              </a:solidFill>
                              <a:effectLst/>
                              <a:latin typeface="Century Gothic" panose="020B0502020202020204" pitchFamily="34" charset="0"/>
                            </a:rPr>
                            <a:t>adespatial</a:t>
                          </a:r>
                          <a:r>
                            <a:rPr lang="fr-FR" sz="1200" dirty="0">
                              <a:solidFill>
                                <a:schemeClr val="tx1"/>
                              </a:solidFill>
                              <a:effectLst/>
                              <a:latin typeface="Century Gothic" panose="020B0502020202020204" pitchFamily="34" charset="0"/>
                            </a:rPr>
                            <a:t>}, </a:t>
                          </a:r>
                          <a:r>
                            <a:rPr lang="fr-FR" sz="1200" dirty="0" err="1">
                              <a:solidFill>
                                <a:schemeClr val="tx1"/>
                              </a:solidFill>
                              <a:effectLst/>
                              <a:latin typeface="Century Gothic" panose="020B0502020202020204" pitchFamily="34" charset="0"/>
                            </a:rPr>
                            <a:t>daisy</a:t>
                          </a:r>
                          <a:r>
                            <a:rPr lang="fr-FR" sz="1200" dirty="0">
                              <a:solidFill>
                                <a:schemeClr val="tx1"/>
                              </a:solidFill>
                              <a:effectLst/>
                              <a:latin typeface="Century Gothic" panose="020B0502020202020204" pitchFamily="34" charset="0"/>
                            </a:rPr>
                            <a:t> de {cluster}</a:t>
                          </a: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dirty="0">
                              <a:solidFill>
                                <a:schemeClr val="tx1"/>
                              </a:solidFill>
                              <a:effectLst/>
                              <a:latin typeface="Century Gothic" panose="020B0502020202020204" pitchFamily="34" charset="0"/>
                            </a:rPr>
                            <a:t>La mesure de distance de base, la plus intuitive, surtout utile entre échantillons de mêmes effectifs</a:t>
                          </a:r>
                        </a:p>
                        <a:p>
                          <a:pPr algn="l">
                            <a:lnSpc>
                              <a:spcPct val="107000"/>
                            </a:lnSpc>
                            <a:spcAft>
                              <a:spcPts val="0"/>
                            </a:spcAft>
                          </a:pPr>
                          <a:r>
                            <a:rPr lang="fr-FR" sz="1200" dirty="0">
                              <a:solidFill>
                                <a:schemeClr val="tx1"/>
                              </a:solidFill>
                              <a:effectLst/>
                              <a:latin typeface="Century Gothic" panose="020B0502020202020204" pitchFamily="34" charset="0"/>
                            </a:rPr>
                            <a:t> </a:t>
                          </a:r>
                        </a:p>
                        <a:p>
                          <a:pPr algn="l">
                            <a:lnSpc>
                              <a:spcPct val="107000"/>
                            </a:lnSpc>
                            <a:spcAft>
                              <a:spcPts val="0"/>
                            </a:spcAft>
                          </a:pPr>
                          <a:r>
                            <a:rPr lang="fr-FR" sz="1200" dirty="0">
                              <a:solidFill>
                                <a:schemeClr val="tx1"/>
                              </a:solidFill>
                              <a:effectLst/>
                              <a:latin typeface="Century Gothic" panose="020B0502020202020204" pitchFamily="34" charset="0"/>
                            </a:rPr>
                            <a:t>Avant le calcul sur des données dimensionnellement hétérogènes, les variables doivent être centrées-réduites.</a:t>
                          </a:r>
                        </a:p>
                        <a:p>
                          <a:pPr algn="l">
                            <a:lnSpc>
                              <a:spcPct val="107000"/>
                            </a:lnSpc>
                            <a:spcAft>
                              <a:spcPts val="0"/>
                            </a:spcAft>
                          </a:pP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extLst>
                      <a:ext uri="{0D108BD9-81ED-4DB2-BD59-A6C34878D82A}">
                        <a16:rowId xmlns:a16="http://schemas.microsoft.com/office/drawing/2014/main" val="10001"/>
                      </a:ext>
                    </a:extLst>
                  </a:tr>
                  <a:tr h="793156">
                    <a:tc>
                      <a:txBody>
                        <a:bodyPr/>
                        <a:lstStyle/>
                        <a:p>
                          <a:pPr algn="l">
                            <a:lnSpc>
                              <a:spcPct val="107000"/>
                            </a:lnSpc>
                            <a:spcAft>
                              <a:spcPts val="0"/>
                            </a:spcAft>
                          </a:pPr>
                          <a:r>
                            <a:rPr lang="fr-FR" sz="1200">
                              <a:solidFill>
                                <a:schemeClr val="tx1"/>
                              </a:solidFill>
                              <a:effectLst/>
                              <a:latin typeface="Century Gothic" panose="020B0502020202020204" pitchFamily="34" charset="0"/>
                            </a:rPr>
                            <a:t>Gower</a:t>
                          </a:r>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fr-FR" sz="1200" i="1" smtClean="0">
                                        <a:solidFill>
                                          <a:schemeClr val="tx1"/>
                                        </a:solidFill>
                                        <a:effectLst/>
                                        <a:latin typeface="Cambria Math" panose="02040503050406030204" pitchFamily="18" charset="0"/>
                                      </a:rPr>
                                    </m:ctrlPr>
                                  </m:sSubPr>
                                  <m:e>
                                    <m:r>
                                      <a:rPr lang="fr-FR" sz="1200">
                                        <a:solidFill>
                                          <a:schemeClr val="tx1"/>
                                        </a:solidFill>
                                        <a:effectLst/>
                                        <a:latin typeface="Cambria Math" panose="02040503050406030204" pitchFamily="18" charset="0"/>
                                      </a:rPr>
                                      <m:t>𝑑</m:t>
                                    </m:r>
                                  </m:e>
                                  <m:sub>
                                    <m:r>
                                      <a:rPr lang="fr-FR" sz="1200">
                                        <a:solidFill>
                                          <a:schemeClr val="tx1"/>
                                        </a:solidFill>
                                        <a:effectLst/>
                                        <a:latin typeface="Cambria Math" panose="02040503050406030204" pitchFamily="18" charset="0"/>
                                      </a:rPr>
                                      <m:t>𝑗𝑘</m:t>
                                    </m:r>
                                  </m:sub>
                                </m:sSub>
                                <m:r>
                                  <a:rPr lang="fr-FR" sz="1200">
                                    <a:solidFill>
                                      <a:schemeClr val="tx1"/>
                                    </a:solidFill>
                                    <a:effectLst/>
                                    <a:latin typeface="Cambria Math" panose="02040503050406030204" pitchFamily="18" charset="0"/>
                                  </a:rPr>
                                  <m:t>=</m:t>
                                </m:r>
                                <m:f>
                                  <m:fPr>
                                    <m:ctrlPr>
                                      <a:rPr lang="fr-FR" sz="1200" i="1">
                                        <a:solidFill>
                                          <a:schemeClr val="tx1"/>
                                        </a:solidFill>
                                        <a:effectLst/>
                                        <a:latin typeface="Cambria Math" panose="02040503050406030204" pitchFamily="18" charset="0"/>
                                      </a:rPr>
                                    </m:ctrlPr>
                                  </m:fPr>
                                  <m:num>
                                    <m:r>
                                      <a:rPr lang="fr-FR" sz="1200">
                                        <a:solidFill>
                                          <a:schemeClr val="tx1"/>
                                        </a:solidFill>
                                        <a:effectLst/>
                                        <a:latin typeface="Cambria Math" panose="02040503050406030204" pitchFamily="18" charset="0"/>
                                      </a:rPr>
                                      <m:t>1</m:t>
                                    </m:r>
                                  </m:num>
                                  <m:den>
                                    <m:r>
                                      <a:rPr lang="fr-FR" sz="1200">
                                        <a:solidFill>
                                          <a:schemeClr val="tx1"/>
                                        </a:solidFill>
                                        <a:effectLst/>
                                        <a:latin typeface="Cambria Math" panose="02040503050406030204" pitchFamily="18" charset="0"/>
                                      </a:rPr>
                                      <m:t>𝑀</m:t>
                                    </m:r>
                                  </m:den>
                                </m:f>
                                <m:r>
                                  <a:rPr lang="fr-FR" sz="1200">
                                    <a:solidFill>
                                      <a:schemeClr val="tx1"/>
                                    </a:solidFill>
                                    <a:effectLst/>
                                    <a:latin typeface="Cambria Math" panose="02040503050406030204" pitchFamily="18" charset="0"/>
                                  </a:rPr>
                                  <m:t>×</m:t>
                                </m:r>
                                <m:nary>
                                  <m:naryPr>
                                    <m:chr m:val="∑"/>
                                    <m:limLoc m:val="undOvr"/>
                                    <m:subHide m:val="on"/>
                                    <m:supHide m:val="on"/>
                                    <m:ctrlPr>
                                      <a:rPr lang="fr-FR" sz="1200" i="1">
                                        <a:solidFill>
                                          <a:schemeClr val="tx1"/>
                                        </a:solidFill>
                                        <a:effectLst/>
                                        <a:latin typeface="Cambria Math" panose="02040503050406030204" pitchFamily="18" charset="0"/>
                                      </a:rPr>
                                    </m:ctrlPr>
                                  </m:naryPr>
                                  <m:sub/>
                                  <m:sup/>
                                  <m:e>
                                    <m:f>
                                      <m:fPr>
                                        <m:ctrlPr>
                                          <a:rPr lang="fr-FR" sz="1200" i="1">
                                            <a:solidFill>
                                              <a:schemeClr val="tx1"/>
                                            </a:solidFill>
                                            <a:effectLst/>
                                            <a:latin typeface="Cambria Math" panose="02040503050406030204" pitchFamily="18" charset="0"/>
                                          </a:rPr>
                                        </m:ctrlPr>
                                      </m:fPr>
                                      <m:num>
                                        <m:d>
                                          <m:dPr>
                                            <m:begChr m:val="|"/>
                                            <m:endChr m:val="|"/>
                                            <m:ctrlPr>
                                              <a:rPr lang="fr-FR" sz="1200" i="1">
                                                <a:solidFill>
                                                  <a:schemeClr val="tx1"/>
                                                </a:solidFill>
                                                <a:effectLst/>
                                                <a:latin typeface="Cambria Math" panose="02040503050406030204" pitchFamily="18" charset="0"/>
                                              </a:rPr>
                                            </m:ctrlPr>
                                          </m:dPr>
                                          <m:e>
                                            <m:sSub>
                                              <m:sSubPr>
                                                <m:ctrlPr>
                                                  <a:rPr lang="fr-FR" sz="1200" i="1">
                                                    <a:solidFill>
                                                      <a:schemeClr val="tx1"/>
                                                    </a:solidFill>
                                                    <a:effectLst/>
                                                    <a:latin typeface="Cambria Math" panose="02040503050406030204" pitchFamily="18" charset="0"/>
                                                  </a:rPr>
                                                </m:ctrlPr>
                                              </m:sSubPr>
                                              <m:e>
                                                <m:r>
                                                  <a:rPr lang="fr-FR" sz="1200">
                                                    <a:solidFill>
                                                      <a:schemeClr val="tx1"/>
                                                    </a:solidFill>
                                                    <a:effectLst/>
                                                    <a:latin typeface="Cambria Math" panose="02040503050406030204" pitchFamily="18" charset="0"/>
                                                  </a:rPr>
                                                  <m:t>𝑥</m:t>
                                                </m:r>
                                              </m:e>
                                              <m:sub>
                                                <m:r>
                                                  <a:rPr lang="fr-FR" sz="1200">
                                                    <a:solidFill>
                                                      <a:schemeClr val="tx1"/>
                                                    </a:solidFill>
                                                    <a:effectLst/>
                                                    <a:latin typeface="Cambria Math" panose="02040503050406030204" pitchFamily="18" charset="0"/>
                                                  </a:rPr>
                                                  <m:t>𝑖𝑗</m:t>
                                                </m:r>
                                              </m:sub>
                                            </m:sSub>
                                            <m:r>
                                              <a:rPr lang="fr-FR" sz="1200">
                                                <a:solidFill>
                                                  <a:schemeClr val="tx1"/>
                                                </a:solidFill>
                                                <a:effectLst/>
                                                <a:latin typeface="Cambria Math" panose="02040503050406030204" pitchFamily="18" charset="0"/>
                                              </a:rPr>
                                              <m:t>−</m:t>
                                            </m:r>
                                            <m:sSub>
                                              <m:sSubPr>
                                                <m:ctrlPr>
                                                  <a:rPr lang="fr-FR" sz="1200" i="1">
                                                    <a:solidFill>
                                                      <a:schemeClr val="tx1"/>
                                                    </a:solidFill>
                                                    <a:effectLst/>
                                                    <a:latin typeface="Cambria Math" panose="02040503050406030204" pitchFamily="18" charset="0"/>
                                                  </a:rPr>
                                                </m:ctrlPr>
                                              </m:sSubPr>
                                              <m:e>
                                                <m:r>
                                                  <a:rPr lang="fr-FR" sz="1200">
                                                    <a:solidFill>
                                                      <a:schemeClr val="tx1"/>
                                                    </a:solidFill>
                                                    <a:effectLst/>
                                                    <a:latin typeface="Cambria Math" panose="02040503050406030204" pitchFamily="18" charset="0"/>
                                                  </a:rPr>
                                                  <m:t>𝑥</m:t>
                                                </m:r>
                                              </m:e>
                                              <m:sub>
                                                <m:r>
                                                  <a:rPr lang="fr-FR" sz="1200">
                                                    <a:solidFill>
                                                      <a:schemeClr val="tx1"/>
                                                    </a:solidFill>
                                                    <a:effectLst/>
                                                    <a:latin typeface="Cambria Math" panose="02040503050406030204" pitchFamily="18" charset="0"/>
                                                  </a:rPr>
                                                  <m:t>𝑖𝑘</m:t>
                                                </m:r>
                                              </m:sub>
                                            </m:sSub>
                                          </m:e>
                                        </m:d>
                                      </m:num>
                                      <m:den>
                                        <m:func>
                                          <m:funcPr>
                                            <m:ctrlPr>
                                              <a:rPr lang="fr-FR" sz="1200" i="1">
                                                <a:solidFill>
                                                  <a:schemeClr val="tx1"/>
                                                </a:solidFill>
                                                <a:effectLst/>
                                                <a:latin typeface="Cambria Math" panose="02040503050406030204" pitchFamily="18" charset="0"/>
                                              </a:rPr>
                                            </m:ctrlPr>
                                          </m:funcPr>
                                          <m:fName>
                                            <m:r>
                                              <m:rPr>
                                                <m:sty m:val="p"/>
                                              </m:rPr>
                                              <a:rPr lang="fr-FR" sz="1200">
                                                <a:solidFill>
                                                  <a:schemeClr val="tx1"/>
                                                </a:solidFill>
                                                <a:effectLst/>
                                                <a:latin typeface="Cambria Math" panose="02040503050406030204" pitchFamily="18" charset="0"/>
                                              </a:rPr>
                                              <m:t>max</m:t>
                                            </m:r>
                                          </m:fName>
                                          <m:e>
                                            <m:d>
                                              <m:dPr>
                                                <m:ctrlPr>
                                                  <a:rPr lang="fr-FR" sz="1200" i="1">
                                                    <a:solidFill>
                                                      <a:schemeClr val="tx1"/>
                                                    </a:solidFill>
                                                    <a:effectLst/>
                                                    <a:latin typeface="Cambria Math" panose="02040503050406030204" pitchFamily="18" charset="0"/>
                                                  </a:rPr>
                                                </m:ctrlPr>
                                              </m:dPr>
                                              <m:e>
                                                <m:sSub>
                                                  <m:sSubPr>
                                                    <m:ctrlPr>
                                                      <a:rPr lang="fr-FR" sz="1200" i="1">
                                                        <a:solidFill>
                                                          <a:schemeClr val="tx1"/>
                                                        </a:solidFill>
                                                        <a:effectLst/>
                                                        <a:latin typeface="Cambria Math" panose="02040503050406030204" pitchFamily="18" charset="0"/>
                                                      </a:rPr>
                                                    </m:ctrlPr>
                                                  </m:sSubPr>
                                                  <m:e>
                                                    <m:r>
                                                      <a:rPr lang="fr-FR" sz="1200">
                                                        <a:solidFill>
                                                          <a:schemeClr val="tx1"/>
                                                        </a:solidFill>
                                                        <a:effectLst/>
                                                        <a:latin typeface="Cambria Math" panose="02040503050406030204" pitchFamily="18" charset="0"/>
                                                      </a:rPr>
                                                      <m:t>𝑥</m:t>
                                                    </m:r>
                                                  </m:e>
                                                  <m:sub>
                                                    <m:r>
                                                      <a:rPr lang="fr-FR" sz="1200">
                                                        <a:solidFill>
                                                          <a:schemeClr val="tx1"/>
                                                        </a:solidFill>
                                                        <a:effectLst/>
                                                        <a:latin typeface="Cambria Math" panose="02040503050406030204" pitchFamily="18" charset="0"/>
                                                      </a:rPr>
                                                      <m:t>𝑖</m:t>
                                                    </m:r>
                                                    <m:r>
                                                      <a:rPr lang="fr-FR" sz="1200">
                                                        <a:solidFill>
                                                          <a:schemeClr val="tx1"/>
                                                        </a:solidFill>
                                                        <a:effectLst/>
                                                        <a:latin typeface="Cambria Math" panose="02040503050406030204" pitchFamily="18" charset="0"/>
                                                      </a:rPr>
                                                      <m:t>.</m:t>
                                                    </m:r>
                                                  </m:sub>
                                                </m:sSub>
                                              </m:e>
                                            </m:d>
                                          </m:e>
                                        </m:func>
                                        <m:r>
                                          <a:rPr lang="fr-FR" sz="1200">
                                            <a:solidFill>
                                              <a:schemeClr val="tx1"/>
                                            </a:solidFill>
                                            <a:effectLst/>
                                            <a:latin typeface="Cambria Math" panose="02040503050406030204" pitchFamily="18" charset="0"/>
                                          </a:rPr>
                                          <m:t>−</m:t>
                                        </m:r>
                                        <m:func>
                                          <m:funcPr>
                                            <m:ctrlPr>
                                              <a:rPr lang="fr-FR" sz="1200" i="1">
                                                <a:solidFill>
                                                  <a:schemeClr val="tx1"/>
                                                </a:solidFill>
                                                <a:effectLst/>
                                                <a:latin typeface="Cambria Math" panose="02040503050406030204" pitchFamily="18" charset="0"/>
                                              </a:rPr>
                                            </m:ctrlPr>
                                          </m:funcPr>
                                          <m:fName>
                                            <m:r>
                                              <m:rPr>
                                                <m:sty m:val="p"/>
                                              </m:rPr>
                                              <a:rPr lang="fr-FR" sz="1200">
                                                <a:solidFill>
                                                  <a:schemeClr val="tx1"/>
                                                </a:solidFill>
                                                <a:effectLst/>
                                                <a:latin typeface="Cambria Math" panose="02040503050406030204" pitchFamily="18" charset="0"/>
                                              </a:rPr>
                                              <m:t>min</m:t>
                                            </m:r>
                                          </m:fName>
                                          <m:e>
                                            <m:d>
                                              <m:dPr>
                                                <m:ctrlPr>
                                                  <a:rPr lang="fr-FR" sz="1200" i="1">
                                                    <a:solidFill>
                                                      <a:schemeClr val="tx1"/>
                                                    </a:solidFill>
                                                    <a:effectLst/>
                                                    <a:latin typeface="Cambria Math" panose="02040503050406030204" pitchFamily="18" charset="0"/>
                                                  </a:rPr>
                                                </m:ctrlPr>
                                              </m:dPr>
                                              <m:e>
                                                <m:sSub>
                                                  <m:sSubPr>
                                                    <m:ctrlPr>
                                                      <a:rPr lang="fr-FR" sz="1200" i="1">
                                                        <a:solidFill>
                                                          <a:schemeClr val="tx1"/>
                                                        </a:solidFill>
                                                        <a:effectLst/>
                                                        <a:latin typeface="Cambria Math" panose="02040503050406030204" pitchFamily="18" charset="0"/>
                                                      </a:rPr>
                                                    </m:ctrlPr>
                                                  </m:sSubPr>
                                                  <m:e>
                                                    <m:r>
                                                      <a:rPr lang="fr-FR" sz="1200">
                                                        <a:solidFill>
                                                          <a:schemeClr val="tx1"/>
                                                        </a:solidFill>
                                                        <a:effectLst/>
                                                        <a:latin typeface="Cambria Math" panose="02040503050406030204" pitchFamily="18" charset="0"/>
                                                      </a:rPr>
                                                      <m:t>𝑥</m:t>
                                                    </m:r>
                                                  </m:e>
                                                  <m:sub>
                                                    <m:r>
                                                      <a:rPr lang="fr-FR" sz="1200">
                                                        <a:solidFill>
                                                          <a:schemeClr val="tx1"/>
                                                        </a:solidFill>
                                                        <a:effectLst/>
                                                        <a:latin typeface="Cambria Math" panose="02040503050406030204" pitchFamily="18" charset="0"/>
                                                      </a:rPr>
                                                      <m:t>𝑖</m:t>
                                                    </m:r>
                                                    <m:r>
                                                      <a:rPr lang="fr-FR" sz="1200">
                                                        <a:solidFill>
                                                          <a:schemeClr val="tx1"/>
                                                        </a:solidFill>
                                                        <a:effectLst/>
                                                        <a:latin typeface="Cambria Math" panose="02040503050406030204" pitchFamily="18" charset="0"/>
                                                      </a:rPr>
                                                      <m:t>.</m:t>
                                                    </m:r>
                                                  </m:sub>
                                                </m:sSub>
                                              </m:e>
                                            </m:d>
                                          </m:e>
                                        </m:func>
                                      </m:den>
                                    </m:f>
                                  </m:e>
                                </m:nary>
                              </m:oMath>
                            </m:oMathPara>
                          </a14:m>
                          <a:endParaRPr lang="fr-FR" sz="1200">
                            <a:solidFill>
                              <a:schemeClr val="tx1"/>
                            </a:solidFill>
                            <a:effectLst/>
                            <a:latin typeface="Century Gothic" panose="020B0502020202020204" pitchFamily="34" charset="0"/>
                          </a:endParaRPr>
                        </a:p>
                        <a:p>
                          <a:pPr algn="l">
                            <a:lnSpc>
                              <a:spcPct val="107000"/>
                            </a:lnSpc>
                            <a:spcAft>
                              <a:spcPts val="0"/>
                            </a:spcAft>
                          </a:pPr>
                          <a:r>
                            <a:rPr lang="fr-FR" sz="1200">
                              <a:solidFill>
                                <a:schemeClr val="tx1"/>
                              </a:solidFill>
                              <a:effectLst/>
                              <a:latin typeface="Century Gothic" panose="020B0502020202020204" pitchFamily="34" charset="0"/>
                            </a:rPr>
                            <a:t>M : nombre de variables</a:t>
                          </a:r>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a:solidFill>
                                <a:schemeClr val="tx1"/>
                              </a:solidFill>
                              <a:effectLst/>
                              <a:latin typeface="Century Gothic" panose="020B0502020202020204" pitchFamily="34" charset="0"/>
                            </a:rPr>
                            <a:t>vegdist de {vegan},  daisy de {cluster}, gowdis de {FD}</a:t>
                          </a:r>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dirty="0">
                              <a:solidFill>
                                <a:schemeClr val="tx1"/>
                              </a:solidFill>
                              <a:effectLst/>
                              <a:latin typeface="Century Gothic" panose="020B0502020202020204" pitchFamily="34" charset="0"/>
                            </a:rPr>
                            <a:t>Mesure de distance entre sites pour des variables environnementales quantitatives, qualitatives ou mixtes (quantitatives et qualitatives)</a:t>
                          </a:r>
                        </a:p>
                        <a:p>
                          <a:pPr algn="l">
                            <a:lnSpc>
                              <a:spcPct val="107000"/>
                            </a:lnSpc>
                            <a:spcAft>
                              <a:spcPts val="0"/>
                            </a:spcAft>
                          </a:pP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p>
                          <a:pPr algn="l">
                            <a:lnSpc>
                              <a:spcPct val="107000"/>
                            </a:lnSpc>
                            <a:spcAft>
                              <a:spcPts val="0"/>
                            </a:spcAft>
                          </a:pP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extLst>
                      <a:ext uri="{0D108BD9-81ED-4DB2-BD59-A6C34878D82A}">
                        <a16:rowId xmlns:a16="http://schemas.microsoft.com/office/drawing/2014/main" val="10002"/>
                      </a:ext>
                    </a:extLst>
                  </a:tr>
                  <a:tr h="590980">
                    <a:tc>
                      <a:txBody>
                        <a:bodyPr/>
                        <a:lstStyle/>
                        <a:p>
                          <a:pPr algn="l">
                            <a:lnSpc>
                              <a:spcPct val="107000"/>
                            </a:lnSpc>
                            <a:spcAft>
                              <a:spcPts val="0"/>
                            </a:spcAft>
                          </a:pPr>
                          <a:r>
                            <a:rPr lang="fr-FR" sz="1200" dirty="0">
                              <a:solidFill>
                                <a:schemeClr val="tx1"/>
                              </a:solidFill>
                              <a:effectLst/>
                              <a:latin typeface="Century Gothic" panose="020B0502020202020204" pitchFamily="34" charset="0"/>
                            </a:rPr>
                            <a:t>Bray-Curtis (aussi appelée « pourcentage de différence »)</a:t>
                          </a: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fr-FR" sz="1200" i="1" smtClean="0">
                                        <a:solidFill>
                                          <a:schemeClr val="tx1"/>
                                        </a:solidFill>
                                        <a:effectLst/>
                                        <a:latin typeface="Cambria Math" panose="02040503050406030204" pitchFamily="18" charset="0"/>
                                      </a:rPr>
                                    </m:ctrlPr>
                                  </m:sSubPr>
                                  <m:e>
                                    <m:r>
                                      <a:rPr lang="fr-FR" sz="1200">
                                        <a:solidFill>
                                          <a:schemeClr val="tx1"/>
                                        </a:solidFill>
                                        <a:effectLst/>
                                        <a:latin typeface="Cambria Math" panose="02040503050406030204" pitchFamily="18" charset="0"/>
                                      </a:rPr>
                                      <m:t>𝑑</m:t>
                                    </m:r>
                                  </m:e>
                                  <m:sub>
                                    <m:r>
                                      <a:rPr lang="fr-FR" sz="1200">
                                        <a:solidFill>
                                          <a:schemeClr val="tx1"/>
                                        </a:solidFill>
                                        <a:effectLst/>
                                        <a:latin typeface="Cambria Math" panose="02040503050406030204" pitchFamily="18" charset="0"/>
                                      </a:rPr>
                                      <m:t>𝑗𝑘</m:t>
                                    </m:r>
                                  </m:sub>
                                </m:sSub>
                                <m:r>
                                  <a:rPr lang="fr-FR" sz="1200">
                                    <a:solidFill>
                                      <a:schemeClr val="tx1"/>
                                    </a:solidFill>
                                    <a:effectLst/>
                                    <a:latin typeface="Cambria Math" panose="02040503050406030204" pitchFamily="18" charset="0"/>
                                  </a:rPr>
                                  <m:t>=</m:t>
                                </m:r>
                                <m:f>
                                  <m:fPr>
                                    <m:ctrlPr>
                                      <a:rPr lang="fr-FR" sz="1200" i="1">
                                        <a:solidFill>
                                          <a:schemeClr val="tx1"/>
                                        </a:solidFill>
                                        <a:effectLst/>
                                        <a:latin typeface="Cambria Math" panose="02040503050406030204" pitchFamily="18" charset="0"/>
                                      </a:rPr>
                                    </m:ctrlPr>
                                  </m:fPr>
                                  <m:num>
                                    <m:nary>
                                      <m:naryPr>
                                        <m:chr m:val="∑"/>
                                        <m:limLoc m:val="undOvr"/>
                                        <m:subHide m:val="on"/>
                                        <m:supHide m:val="on"/>
                                        <m:ctrlPr>
                                          <a:rPr lang="fr-FR" sz="1200" i="1">
                                            <a:solidFill>
                                              <a:schemeClr val="tx1"/>
                                            </a:solidFill>
                                            <a:effectLst/>
                                            <a:latin typeface="Cambria Math" panose="02040503050406030204" pitchFamily="18" charset="0"/>
                                          </a:rPr>
                                        </m:ctrlPr>
                                      </m:naryPr>
                                      <m:sub/>
                                      <m:sup/>
                                      <m:e>
                                        <m:d>
                                          <m:dPr>
                                            <m:begChr m:val="|"/>
                                            <m:endChr m:val="|"/>
                                            <m:ctrlPr>
                                              <a:rPr lang="fr-FR" sz="1200" i="1">
                                                <a:solidFill>
                                                  <a:schemeClr val="tx1"/>
                                                </a:solidFill>
                                                <a:effectLst/>
                                                <a:latin typeface="Cambria Math" panose="02040503050406030204" pitchFamily="18" charset="0"/>
                                              </a:rPr>
                                            </m:ctrlPr>
                                          </m:dPr>
                                          <m:e>
                                            <m:sSub>
                                              <m:sSubPr>
                                                <m:ctrlPr>
                                                  <a:rPr lang="fr-FR" sz="1200" i="1">
                                                    <a:solidFill>
                                                      <a:schemeClr val="tx1"/>
                                                    </a:solidFill>
                                                    <a:effectLst/>
                                                    <a:latin typeface="Cambria Math" panose="02040503050406030204" pitchFamily="18" charset="0"/>
                                                  </a:rPr>
                                                </m:ctrlPr>
                                              </m:sSubPr>
                                              <m:e>
                                                <m:r>
                                                  <a:rPr lang="fr-FR" sz="1200">
                                                    <a:solidFill>
                                                      <a:schemeClr val="tx1"/>
                                                    </a:solidFill>
                                                    <a:effectLst/>
                                                    <a:latin typeface="Cambria Math" panose="02040503050406030204" pitchFamily="18" charset="0"/>
                                                  </a:rPr>
                                                  <m:t>𝑥</m:t>
                                                </m:r>
                                              </m:e>
                                              <m:sub>
                                                <m:r>
                                                  <a:rPr lang="fr-FR" sz="1200">
                                                    <a:solidFill>
                                                      <a:schemeClr val="tx1"/>
                                                    </a:solidFill>
                                                    <a:effectLst/>
                                                    <a:latin typeface="Cambria Math" panose="02040503050406030204" pitchFamily="18" charset="0"/>
                                                  </a:rPr>
                                                  <m:t>𝑖𝑗</m:t>
                                                </m:r>
                                              </m:sub>
                                            </m:sSub>
                                            <m:r>
                                              <a:rPr lang="fr-FR" sz="1200">
                                                <a:solidFill>
                                                  <a:schemeClr val="tx1"/>
                                                </a:solidFill>
                                                <a:effectLst/>
                                                <a:latin typeface="Cambria Math" panose="02040503050406030204" pitchFamily="18" charset="0"/>
                                              </a:rPr>
                                              <m:t>−</m:t>
                                            </m:r>
                                            <m:sSub>
                                              <m:sSubPr>
                                                <m:ctrlPr>
                                                  <a:rPr lang="fr-FR" sz="1200" i="1">
                                                    <a:solidFill>
                                                      <a:schemeClr val="tx1"/>
                                                    </a:solidFill>
                                                    <a:effectLst/>
                                                    <a:latin typeface="Cambria Math" panose="02040503050406030204" pitchFamily="18" charset="0"/>
                                                  </a:rPr>
                                                </m:ctrlPr>
                                              </m:sSubPr>
                                              <m:e>
                                                <m:r>
                                                  <a:rPr lang="fr-FR" sz="1200">
                                                    <a:solidFill>
                                                      <a:schemeClr val="tx1"/>
                                                    </a:solidFill>
                                                    <a:effectLst/>
                                                    <a:latin typeface="Cambria Math" panose="02040503050406030204" pitchFamily="18" charset="0"/>
                                                  </a:rPr>
                                                  <m:t>𝑥</m:t>
                                                </m:r>
                                              </m:e>
                                              <m:sub>
                                                <m:r>
                                                  <a:rPr lang="fr-FR" sz="1200">
                                                    <a:solidFill>
                                                      <a:schemeClr val="tx1"/>
                                                    </a:solidFill>
                                                    <a:effectLst/>
                                                    <a:latin typeface="Cambria Math" panose="02040503050406030204" pitchFamily="18" charset="0"/>
                                                  </a:rPr>
                                                  <m:t>𝑖𝑘</m:t>
                                                </m:r>
                                              </m:sub>
                                            </m:sSub>
                                          </m:e>
                                        </m:d>
                                      </m:e>
                                    </m:nary>
                                  </m:num>
                                  <m:den>
                                    <m:nary>
                                      <m:naryPr>
                                        <m:chr m:val="∑"/>
                                        <m:limLoc m:val="undOvr"/>
                                        <m:subHide m:val="on"/>
                                        <m:supHide m:val="on"/>
                                        <m:ctrlPr>
                                          <a:rPr lang="fr-FR" sz="1200" i="1">
                                            <a:solidFill>
                                              <a:schemeClr val="tx1"/>
                                            </a:solidFill>
                                            <a:effectLst/>
                                            <a:latin typeface="Cambria Math" panose="02040503050406030204" pitchFamily="18" charset="0"/>
                                          </a:rPr>
                                        </m:ctrlPr>
                                      </m:naryPr>
                                      <m:sub/>
                                      <m:sup/>
                                      <m:e>
                                        <m:sSub>
                                          <m:sSubPr>
                                            <m:ctrlPr>
                                              <a:rPr lang="fr-FR" sz="1200" i="1">
                                                <a:solidFill>
                                                  <a:schemeClr val="tx1"/>
                                                </a:solidFill>
                                                <a:effectLst/>
                                                <a:latin typeface="Cambria Math" panose="02040503050406030204" pitchFamily="18" charset="0"/>
                                              </a:rPr>
                                            </m:ctrlPr>
                                          </m:sSubPr>
                                          <m:e>
                                            <m:r>
                                              <a:rPr lang="fr-FR" sz="1200">
                                                <a:solidFill>
                                                  <a:schemeClr val="tx1"/>
                                                </a:solidFill>
                                                <a:effectLst/>
                                                <a:latin typeface="Cambria Math" panose="02040503050406030204" pitchFamily="18" charset="0"/>
                                              </a:rPr>
                                              <m:t>𝑥</m:t>
                                            </m:r>
                                          </m:e>
                                          <m:sub>
                                            <m:r>
                                              <a:rPr lang="fr-FR" sz="1200">
                                                <a:solidFill>
                                                  <a:schemeClr val="tx1"/>
                                                </a:solidFill>
                                                <a:effectLst/>
                                                <a:latin typeface="Cambria Math" panose="02040503050406030204" pitchFamily="18" charset="0"/>
                                              </a:rPr>
                                              <m:t>𝑖𝑗</m:t>
                                            </m:r>
                                          </m:sub>
                                        </m:sSub>
                                        <m:r>
                                          <a:rPr lang="fr-FR" sz="1200">
                                            <a:solidFill>
                                              <a:schemeClr val="tx1"/>
                                            </a:solidFill>
                                            <a:effectLst/>
                                            <a:latin typeface="Cambria Math" panose="02040503050406030204" pitchFamily="18" charset="0"/>
                                          </a:rPr>
                                          <m:t>+</m:t>
                                        </m:r>
                                        <m:sSub>
                                          <m:sSubPr>
                                            <m:ctrlPr>
                                              <a:rPr lang="fr-FR" sz="1200" i="1">
                                                <a:solidFill>
                                                  <a:schemeClr val="tx1"/>
                                                </a:solidFill>
                                                <a:effectLst/>
                                                <a:latin typeface="Cambria Math" panose="02040503050406030204" pitchFamily="18" charset="0"/>
                                              </a:rPr>
                                            </m:ctrlPr>
                                          </m:sSubPr>
                                          <m:e>
                                            <m:r>
                                              <a:rPr lang="fr-FR" sz="1200">
                                                <a:solidFill>
                                                  <a:schemeClr val="tx1"/>
                                                </a:solidFill>
                                                <a:effectLst/>
                                                <a:latin typeface="Cambria Math" panose="02040503050406030204" pitchFamily="18" charset="0"/>
                                              </a:rPr>
                                              <m:t>𝑥</m:t>
                                            </m:r>
                                          </m:e>
                                          <m:sub>
                                            <m:r>
                                              <a:rPr lang="fr-FR" sz="1200">
                                                <a:solidFill>
                                                  <a:schemeClr val="tx1"/>
                                                </a:solidFill>
                                                <a:effectLst/>
                                                <a:latin typeface="Cambria Math" panose="02040503050406030204" pitchFamily="18" charset="0"/>
                                              </a:rPr>
                                              <m:t>𝑖𝑘</m:t>
                                            </m:r>
                                          </m:sub>
                                        </m:sSub>
                                      </m:e>
                                    </m:nary>
                                  </m:den>
                                </m:f>
                              </m:oMath>
                            </m:oMathPara>
                          </a14:m>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a:solidFill>
                                <a:schemeClr val="tx1"/>
                              </a:solidFill>
                              <a:effectLst/>
                              <a:latin typeface="Century Gothic" panose="020B0502020202020204" pitchFamily="34" charset="0"/>
                            </a:rPr>
                            <a:t>vegdist de {vegan},  dist.ldc de {adespatial},</a:t>
                          </a:r>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dirty="0">
                              <a:solidFill>
                                <a:schemeClr val="tx1"/>
                              </a:solidFill>
                              <a:effectLst/>
                              <a:latin typeface="Century Gothic" panose="020B0502020202020204" pitchFamily="34" charset="0"/>
                            </a:rPr>
                            <a:t>Comparer des compositions de communautés exprimées en abondances</a:t>
                          </a:r>
                        </a:p>
                        <a:p>
                          <a:pPr algn="l">
                            <a:lnSpc>
                              <a:spcPct val="107000"/>
                            </a:lnSpc>
                            <a:spcAft>
                              <a:spcPts val="0"/>
                            </a:spcAft>
                          </a:pP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p>
                          <a:pPr algn="l">
                            <a:lnSpc>
                              <a:spcPct val="107000"/>
                            </a:lnSpc>
                            <a:spcAft>
                              <a:spcPts val="0"/>
                            </a:spcAft>
                          </a:pP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extLst>
                      <a:ext uri="{0D108BD9-81ED-4DB2-BD59-A6C34878D82A}">
                        <a16:rowId xmlns:a16="http://schemas.microsoft.com/office/drawing/2014/main" val="10003"/>
                      </a:ext>
                    </a:extLst>
                  </a:tr>
                  <a:tr h="425978">
                    <a:tc>
                      <a:txBody>
                        <a:bodyPr/>
                        <a:lstStyle/>
                        <a:p>
                          <a:pPr algn="l">
                            <a:lnSpc>
                              <a:spcPct val="107000"/>
                            </a:lnSpc>
                            <a:spcAft>
                              <a:spcPts val="0"/>
                            </a:spcAft>
                          </a:pPr>
                          <a:r>
                            <a:rPr lang="fr-FR" sz="1200" dirty="0">
                              <a:solidFill>
                                <a:schemeClr val="tx1"/>
                              </a:solidFill>
                              <a:effectLst/>
                              <a:latin typeface="Century Gothic" panose="020B0502020202020204" pitchFamily="34" charset="0"/>
                            </a:rPr>
                            <a:t>Chi²</a:t>
                          </a: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fr-FR" sz="1200" i="1" kern="1200" smtClean="0">
                                        <a:solidFill>
                                          <a:schemeClr val="tx1"/>
                                        </a:solidFill>
                                        <a:effectLst/>
                                        <a:latin typeface="Cambria Math" panose="02040503050406030204" pitchFamily="18" charset="0"/>
                                      </a:rPr>
                                    </m:ctrlPr>
                                  </m:sSubPr>
                                  <m:e>
                                    <m:r>
                                      <a:rPr lang="en-GB" sz="1200" kern="1200">
                                        <a:solidFill>
                                          <a:schemeClr val="tx1"/>
                                        </a:solidFill>
                                        <a:effectLst/>
                                        <a:latin typeface="Cambria Math" panose="02040503050406030204" pitchFamily="18" charset="0"/>
                                      </a:rPr>
                                      <m:t>𝑑</m:t>
                                    </m:r>
                                  </m:e>
                                  <m:sub>
                                    <m:r>
                                      <a:rPr lang="en-GB" sz="1200" kern="1200">
                                        <a:solidFill>
                                          <a:schemeClr val="tx1"/>
                                        </a:solidFill>
                                        <a:effectLst/>
                                        <a:latin typeface="Cambria Math" panose="02040503050406030204" pitchFamily="18" charset="0"/>
                                      </a:rPr>
                                      <m:t>𝑗𝑘</m:t>
                                    </m:r>
                                  </m:sub>
                                </m:sSub>
                                <m:f>
                                  <m:fPr>
                                    <m:ctrlPr>
                                      <a:rPr lang="fr-FR" sz="1200" i="1" kern="1200">
                                        <a:solidFill>
                                          <a:schemeClr val="tx1"/>
                                        </a:solidFill>
                                        <a:effectLst/>
                                        <a:latin typeface="Cambria Math" panose="02040503050406030204" pitchFamily="18" charset="0"/>
                                      </a:rPr>
                                    </m:ctrlPr>
                                  </m:fPr>
                                  <m:num>
                                    <m:sSub>
                                      <m:sSubPr>
                                        <m:ctrlPr>
                                          <a:rPr lang="fr-FR" sz="1200" i="1" kern="1200">
                                            <a:solidFill>
                                              <a:schemeClr val="tx1"/>
                                            </a:solidFill>
                                            <a:effectLst/>
                                            <a:latin typeface="Cambria Math" panose="02040503050406030204" pitchFamily="18" charset="0"/>
                                          </a:rPr>
                                        </m:ctrlPr>
                                      </m:sSubPr>
                                      <m:e>
                                        <m:r>
                                          <a:rPr lang="en-GB" sz="1200" kern="1200">
                                            <a:solidFill>
                                              <a:schemeClr val="tx1"/>
                                            </a:solidFill>
                                            <a:effectLst/>
                                            <a:latin typeface="Cambria Math" panose="02040503050406030204" pitchFamily="18" charset="0"/>
                                          </a:rPr>
                                          <m:t>𝑝</m:t>
                                        </m:r>
                                      </m:e>
                                      <m:sub>
                                        <m:r>
                                          <a:rPr lang="en-GB" sz="1200" kern="1200">
                                            <a:solidFill>
                                              <a:schemeClr val="tx1"/>
                                            </a:solidFill>
                                            <a:effectLst/>
                                            <a:latin typeface="Cambria Math" panose="02040503050406030204" pitchFamily="18" charset="0"/>
                                          </a:rPr>
                                          <m:t>𝑗𝑘</m:t>
                                        </m:r>
                                      </m:sub>
                                    </m:sSub>
                                    <m:r>
                                      <a:rPr lang="en-GB" sz="1200" kern="1200">
                                        <a:solidFill>
                                          <a:schemeClr val="tx1"/>
                                        </a:solidFill>
                                        <a:effectLst/>
                                        <a:latin typeface="Cambria Math" panose="02040503050406030204" pitchFamily="18" charset="0"/>
                                      </a:rPr>
                                      <m:t>−</m:t>
                                    </m:r>
                                    <m:sSub>
                                      <m:sSubPr>
                                        <m:ctrlPr>
                                          <a:rPr lang="fr-FR" sz="1200" i="1" kern="1200">
                                            <a:solidFill>
                                              <a:schemeClr val="tx1"/>
                                            </a:solidFill>
                                            <a:effectLst/>
                                            <a:latin typeface="Cambria Math" panose="02040503050406030204" pitchFamily="18" charset="0"/>
                                          </a:rPr>
                                        </m:ctrlPr>
                                      </m:sSubPr>
                                      <m:e>
                                        <m:r>
                                          <a:rPr lang="en-GB" sz="1200" kern="1200">
                                            <a:solidFill>
                                              <a:schemeClr val="tx1"/>
                                            </a:solidFill>
                                            <a:effectLst/>
                                            <a:latin typeface="Cambria Math" panose="02040503050406030204" pitchFamily="18" charset="0"/>
                                          </a:rPr>
                                          <m:t>𝑝</m:t>
                                        </m:r>
                                      </m:e>
                                      <m:sub>
                                        <m:r>
                                          <a:rPr lang="en-GB" sz="1200" kern="1200">
                                            <a:solidFill>
                                              <a:schemeClr val="tx1"/>
                                            </a:solidFill>
                                            <a:effectLst/>
                                            <a:latin typeface="Cambria Math" panose="02040503050406030204" pitchFamily="18" charset="0"/>
                                          </a:rPr>
                                          <m:t>𝑗</m:t>
                                        </m:r>
                                        <m:r>
                                          <a:rPr lang="en-GB" sz="1200" kern="1200">
                                            <a:solidFill>
                                              <a:schemeClr val="tx1"/>
                                            </a:solidFill>
                                            <a:effectLst/>
                                            <a:latin typeface="Cambria Math" panose="02040503050406030204" pitchFamily="18" charset="0"/>
                                          </a:rPr>
                                          <m:t>.</m:t>
                                        </m:r>
                                      </m:sub>
                                    </m:sSub>
                                    <m:sSub>
                                      <m:sSubPr>
                                        <m:ctrlPr>
                                          <a:rPr lang="fr-FR" sz="1200" i="1" kern="1200">
                                            <a:solidFill>
                                              <a:schemeClr val="tx1"/>
                                            </a:solidFill>
                                            <a:effectLst/>
                                            <a:latin typeface="Cambria Math" panose="02040503050406030204" pitchFamily="18" charset="0"/>
                                          </a:rPr>
                                        </m:ctrlPr>
                                      </m:sSubPr>
                                      <m:e>
                                        <m:r>
                                          <a:rPr lang="en-GB" sz="1200" kern="1200">
                                            <a:solidFill>
                                              <a:schemeClr val="tx1"/>
                                            </a:solidFill>
                                            <a:effectLst/>
                                            <a:latin typeface="Cambria Math" panose="02040503050406030204" pitchFamily="18" charset="0"/>
                                          </a:rPr>
                                          <m:t>𝑝</m:t>
                                        </m:r>
                                      </m:e>
                                      <m:sub>
                                        <m:r>
                                          <a:rPr lang="en-GB" sz="1200" kern="1200">
                                            <a:solidFill>
                                              <a:schemeClr val="tx1"/>
                                            </a:solidFill>
                                            <a:effectLst/>
                                            <a:latin typeface="Cambria Math" panose="02040503050406030204" pitchFamily="18" charset="0"/>
                                          </a:rPr>
                                          <m:t>.</m:t>
                                        </m:r>
                                        <m:r>
                                          <a:rPr lang="en-GB" sz="1200" kern="1200">
                                            <a:solidFill>
                                              <a:schemeClr val="tx1"/>
                                            </a:solidFill>
                                            <a:effectLst/>
                                            <a:latin typeface="Cambria Math" panose="02040503050406030204" pitchFamily="18" charset="0"/>
                                          </a:rPr>
                                          <m:t>𝑘</m:t>
                                        </m:r>
                                      </m:sub>
                                    </m:sSub>
                                  </m:num>
                                  <m:den>
                                    <m:rad>
                                      <m:radPr>
                                        <m:degHide m:val="on"/>
                                        <m:ctrlPr>
                                          <a:rPr lang="fr-FR" sz="1200" i="1" kern="1200">
                                            <a:solidFill>
                                              <a:schemeClr val="tx1"/>
                                            </a:solidFill>
                                            <a:effectLst/>
                                            <a:latin typeface="Cambria Math" panose="02040503050406030204" pitchFamily="18" charset="0"/>
                                          </a:rPr>
                                        </m:ctrlPr>
                                      </m:radPr>
                                      <m:deg/>
                                      <m:e>
                                        <m:sSub>
                                          <m:sSubPr>
                                            <m:ctrlPr>
                                              <a:rPr lang="fr-FR" sz="1200" i="1" kern="1200">
                                                <a:solidFill>
                                                  <a:schemeClr val="tx1"/>
                                                </a:solidFill>
                                                <a:effectLst/>
                                                <a:latin typeface="Cambria Math" panose="02040503050406030204" pitchFamily="18" charset="0"/>
                                              </a:rPr>
                                            </m:ctrlPr>
                                          </m:sSubPr>
                                          <m:e>
                                            <m:r>
                                              <a:rPr lang="en-GB" sz="1200" kern="1200">
                                                <a:solidFill>
                                                  <a:schemeClr val="tx1"/>
                                                </a:solidFill>
                                                <a:effectLst/>
                                                <a:latin typeface="Cambria Math" panose="02040503050406030204" pitchFamily="18" charset="0"/>
                                              </a:rPr>
                                              <m:t>𝑝</m:t>
                                            </m:r>
                                          </m:e>
                                          <m:sub>
                                            <m:r>
                                              <a:rPr lang="en-GB" sz="1200" kern="1200">
                                                <a:solidFill>
                                                  <a:schemeClr val="tx1"/>
                                                </a:solidFill>
                                                <a:effectLst/>
                                                <a:latin typeface="Cambria Math" panose="02040503050406030204" pitchFamily="18" charset="0"/>
                                              </a:rPr>
                                              <m:t>𝑗</m:t>
                                            </m:r>
                                            <m:r>
                                              <a:rPr lang="en-GB" sz="1200" kern="1200">
                                                <a:solidFill>
                                                  <a:schemeClr val="tx1"/>
                                                </a:solidFill>
                                                <a:effectLst/>
                                                <a:latin typeface="Cambria Math" panose="02040503050406030204" pitchFamily="18" charset="0"/>
                                              </a:rPr>
                                              <m:t>.</m:t>
                                            </m:r>
                                          </m:sub>
                                        </m:sSub>
                                        <m:sSub>
                                          <m:sSubPr>
                                            <m:ctrlPr>
                                              <a:rPr lang="fr-FR" sz="1200" i="1" kern="1200">
                                                <a:solidFill>
                                                  <a:schemeClr val="tx1"/>
                                                </a:solidFill>
                                                <a:effectLst/>
                                                <a:latin typeface="Cambria Math" panose="02040503050406030204" pitchFamily="18" charset="0"/>
                                              </a:rPr>
                                            </m:ctrlPr>
                                          </m:sSubPr>
                                          <m:e>
                                            <m:r>
                                              <a:rPr lang="en-GB" sz="1200" kern="1200">
                                                <a:solidFill>
                                                  <a:schemeClr val="tx1"/>
                                                </a:solidFill>
                                                <a:effectLst/>
                                                <a:latin typeface="Cambria Math" panose="02040503050406030204" pitchFamily="18" charset="0"/>
                                              </a:rPr>
                                              <m:t>𝑝</m:t>
                                            </m:r>
                                          </m:e>
                                          <m:sub>
                                            <m:r>
                                              <a:rPr lang="en-GB" sz="1200" kern="1200">
                                                <a:solidFill>
                                                  <a:schemeClr val="tx1"/>
                                                </a:solidFill>
                                                <a:effectLst/>
                                                <a:latin typeface="Cambria Math" panose="02040503050406030204" pitchFamily="18" charset="0"/>
                                              </a:rPr>
                                              <m:t>.</m:t>
                                            </m:r>
                                            <m:r>
                                              <a:rPr lang="en-GB" sz="1200" kern="1200">
                                                <a:solidFill>
                                                  <a:schemeClr val="tx1"/>
                                                </a:solidFill>
                                                <a:effectLst/>
                                                <a:latin typeface="Cambria Math" panose="02040503050406030204" pitchFamily="18" charset="0"/>
                                              </a:rPr>
                                              <m:t>𝑘</m:t>
                                            </m:r>
                                          </m:sub>
                                        </m:sSub>
                                      </m:e>
                                    </m:rad>
                                  </m:den>
                                </m:f>
                              </m:oMath>
                            </m:oMathPara>
                          </a14:m>
                          <a:endParaRPr lang="fr-FR" sz="1200" dirty="0">
                            <a:solidFill>
                              <a:schemeClr val="tx1"/>
                            </a:solidFill>
                            <a:effectLst/>
                            <a:latin typeface="Century Gothic" panose="020B0502020202020204" pitchFamily="34" charset="0"/>
                          </a:endParaRPr>
                        </a:p>
                        <a:p>
                          <a:pPr algn="l">
                            <a:lnSpc>
                              <a:spcPct val="107000"/>
                            </a:lnSpc>
                            <a:spcAft>
                              <a:spcPts val="0"/>
                            </a:spcAft>
                          </a:pPr>
                          <a:r>
                            <a:rPr lang="fr-FR" sz="1200" kern="1200" dirty="0" err="1">
                              <a:solidFill>
                                <a:schemeClr val="tx1"/>
                              </a:solidFill>
                              <a:effectLst/>
                              <a:latin typeface="Century Gothic" panose="020B0502020202020204" pitchFamily="34" charset="0"/>
                            </a:rPr>
                            <a:t>p</a:t>
                          </a:r>
                          <a:r>
                            <a:rPr lang="fr-FR" sz="1200" kern="1200" baseline="-25000" dirty="0" err="1">
                              <a:solidFill>
                                <a:schemeClr val="tx1"/>
                              </a:solidFill>
                              <a:effectLst/>
                              <a:latin typeface="Century Gothic" panose="020B0502020202020204" pitchFamily="34" charset="0"/>
                            </a:rPr>
                            <a:t>jk</a:t>
                          </a:r>
                          <a:r>
                            <a:rPr lang="fr-FR" sz="1200" kern="1200" dirty="0">
                              <a:solidFill>
                                <a:schemeClr val="tx1"/>
                              </a:solidFill>
                              <a:effectLst/>
                              <a:latin typeface="Century Gothic" panose="020B0502020202020204" pitchFamily="34" charset="0"/>
                            </a:rPr>
                            <a:t> : fréquence du croisement </a:t>
                          </a:r>
                          <a:r>
                            <a:rPr lang="fr-FR" sz="1200" kern="1200" dirty="0" err="1">
                              <a:solidFill>
                                <a:schemeClr val="tx1"/>
                              </a:solidFill>
                              <a:effectLst/>
                              <a:latin typeface="Century Gothic" panose="020B0502020202020204" pitchFamily="34" charset="0"/>
                            </a:rPr>
                            <a:t>jk</a:t>
                          </a:r>
                          <a:endParaRPr lang="fr-FR" sz="1200" dirty="0">
                            <a:solidFill>
                              <a:schemeClr val="tx1"/>
                            </a:solidFill>
                            <a:effectLst/>
                            <a:latin typeface="Century Gothic" panose="020B0502020202020204" pitchFamily="34" charset="0"/>
                          </a:endParaRPr>
                        </a:p>
                        <a:p>
                          <a:pPr algn="l">
                            <a:lnSpc>
                              <a:spcPct val="107000"/>
                            </a:lnSpc>
                            <a:spcAft>
                              <a:spcPts val="0"/>
                            </a:spcAft>
                          </a:pPr>
                          <a:r>
                            <a:rPr lang="fr-FR" sz="1200" kern="1200" dirty="0" err="1">
                              <a:solidFill>
                                <a:schemeClr val="tx1"/>
                              </a:solidFill>
                              <a:effectLst/>
                              <a:latin typeface="Century Gothic" panose="020B0502020202020204" pitchFamily="34" charset="0"/>
                            </a:rPr>
                            <a:t>p</a:t>
                          </a:r>
                          <a:r>
                            <a:rPr lang="fr-FR" sz="1200" kern="1200" baseline="-25000" dirty="0" err="1">
                              <a:solidFill>
                                <a:schemeClr val="tx1"/>
                              </a:solidFill>
                              <a:effectLst/>
                              <a:latin typeface="Century Gothic" panose="020B0502020202020204" pitchFamily="34" charset="0"/>
                            </a:rPr>
                            <a:t>j</a:t>
                          </a:r>
                          <a:r>
                            <a:rPr lang="fr-FR" sz="1200" kern="1200" baseline="-25000" dirty="0">
                              <a:solidFill>
                                <a:schemeClr val="tx1"/>
                              </a:solidFill>
                              <a:effectLst/>
                              <a:latin typeface="Century Gothic" panose="020B0502020202020204" pitchFamily="34" charset="0"/>
                            </a:rPr>
                            <a:t>.</a:t>
                          </a:r>
                          <a:r>
                            <a:rPr lang="fr-FR" sz="1200" kern="1200" dirty="0">
                              <a:solidFill>
                                <a:schemeClr val="tx1"/>
                              </a:solidFill>
                              <a:effectLst/>
                              <a:latin typeface="Century Gothic" panose="020B0502020202020204" pitchFamily="34" charset="0"/>
                            </a:rPr>
                            <a:t> : somme des fréquences de j</a:t>
                          </a:r>
                          <a:endParaRPr lang="fr-FR" sz="1200" dirty="0">
                            <a:solidFill>
                              <a:schemeClr val="tx1"/>
                            </a:solidFill>
                            <a:effectLst/>
                            <a:latin typeface="Century Gothic" panose="020B0502020202020204" pitchFamily="34" charset="0"/>
                          </a:endParaRPr>
                        </a:p>
                        <a:p>
                          <a:pPr algn="l">
                            <a:lnSpc>
                              <a:spcPct val="107000"/>
                            </a:lnSpc>
                            <a:spcAft>
                              <a:spcPts val="0"/>
                            </a:spcAft>
                          </a:pPr>
                          <a:r>
                            <a:rPr lang="fr-FR" sz="1200" kern="1200" dirty="0" err="1">
                              <a:solidFill>
                                <a:schemeClr val="tx1"/>
                              </a:solidFill>
                              <a:effectLst/>
                              <a:latin typeface="Century Gothic" panose="020B0502020202020204" pitchFamily="34" charset="0"/>
                            </a:rPr>
                            <a:t>p</a:t>
                          </a:r>
                          <a:r>
                            <a:rPr lang="fr-FR" sz="1200" kern="1200" baseline="-25000" dirty="0" err="1">
                              <a:solidFill>
                                <a:schemeClr val="tx1"/>
                              </a:solidFill>
                              <a:effectLst/>
                              <a:latin typeface="Century Gothic" panose="020B0502020202020204" pitchFamily="34" charset="0"/>
                            </a:rPr>
                            <a:t>.k</a:t>
                          </a:r>
                          <a:r>
                            <a:rPr lang="fr-FR" sz="1200" kern="1200" dirty="0">
                              <a:solidFill>
                                <a:schemeClr val="tx1"/>
                              </a:solidFill>
                              <a:effectLst/>
                              <a:latin typeface="Century Gothic" panose="020B0502020202020204" pitchFamily="34" charset="0"/>
                            </a:rPr>
                            <a:t> : somme des fréquences de k</a:t>
                          </a:r>
                        </a:p>
                        <a:p>
                          <a:pPr algn="l">
                            <a:lnSpc>
                              <a:spcPct val="107000"/>
                            </a:lnSpc>
                            <a:spcAft>
                              <a:spcPts val="0"/>
                            </a:spcAft>
                          </a:pP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dirty="0" err="1">
                              <a:solidFill>
                                <a:schemeClr val="tx1"/>
                              </a:solidFill>
                              <a:effectLst/>
                              <a:latin typeface="Century Gothic" panose="020B0502020202020204" pitchFamily="34" charset="0"/>
                            </a:rPr>
                            <a:t>dist.ldc</a:t>
                          </a:r>
                          <a:r>
                            <a:rPr lang="fr-FR" sz="1200" dirty="0">
                              <a:solidFill>
                                <a:schemeClr val="tx1"/>
                              </a:solidFill>
                              <a:effectLst/>
                              <a:latin typeface="Century Gothic" panose="020B0502020202020204" pitchFamily="34" charset="0"/>
                            </a:rPr>
                            <a:t> de {</a:t>
                          </a:r>
                          <a:r>
                            <a:rPr lang="fr-FR" sz="1200" dirty="0" err="1">
                              <a:solidFill>
                                <a:schemeClr val="tx1"/>
                              </a:solidFill>
                              <a:effectLst/>
                              <a:latin typeface="Century Gothic" panose="020B0502020202020204" pitchFamily="34" charset="0"/>
                            </a:rPr>
                            <a:t>adespatial</a:t>
                          </a:r>
                          <a:r>
                            <a:rPr lang="fr-FR" sz="1200" dirty="0">
                              <a:solidFill>
                                <a:schemeClr val="tx1"/>
                              </a:solidFill>
                              <a:effectLst/>
                              <a:latin typeface="Century Gothic" panose="020B0502020202020204" pitchFamily="34" charset="0"/>
                            </a:rPr>
                            <a:t>},</a:t>
                          </a: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dirty="0">
                              <a:solidFill>
                                <a:schemeClr val="tx1"/>
                              </a:solidFill>
                              <a:effectLst/>
                              <a:latin typeface="Century Gothic" panose="020B0502020202020204" pitchFamily="34" charset="0"/>
                            </a:rPr>
                            <a:t>Comparer des compositions de communautés exprimées en abondances</a:t>
                          </a: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extLst>
                      <a:ext uri="{0D108BD9-81ED-4DB2-BD59-A6C34878D82A}">
                        <a16:rowId xmlns:a16="http://schemas.microsoft.com/office/drawing/2014/main" val="10004"/>
                      </a:ext>
                    </a:extLst>
                  </a:tr>
                  <a:tr h="1409588">
                    <a:tc>
                      <a:txBody>
                        <a:bodyPr/>
                        <a:lstStyle/>
                        <a:p>
                          <a:pPr algn="l">
                            <a:lnSpc>
                              <a:spcPct val="107000"/>
                            </a:lnSpc>
                            <a:spcAft>
                              <a:spcPts val="0"/>
                            </a:spcAft>
                          </a:pPr>
                          <a:r>
                            <a:rPr lang="fr-FR" sz="1200" dirty="0">
                              <a:solidFill>
                                <a:schemeClr val="tx1"/>
                              </a:solidFill>
                              <a:effectLst/>
                              <a:latin typeface="Century Gothic" panose="020B0502020202020204" pitchFamily="34" charset="0"/>
                            </a:rPr>
                            <a:t>Jaccard</a:t>
                          </a: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fr-FR" sz="1200" i="1" smtClean="0">
                                        <a:solidFill>
                                          <a:schemeClr val="tx1"/>
                                        </a:solidFill>
                                        <a:effectLst/>
                                        <a:latin typeface="Cambria Math" panose="02040503050406030204" pitchFamily="18" charset="0"/>
                                      </a:rPr>
                                    </m:ctrlPr>
                                  </m:sSubPr>
                                  <m:e>
                                    <m:r>
                                      <a:rPr lang="fr-FR" sz="1200">
                                        <a:solidFill>
                                          <a:schemeClr val="tx1"/>
                                        </a:solidFill>
                                        <a:effectLst/>
                                        <a:latin typeface="Cambria Math" panose="02040503050406030204" pitchFamily="18" charset="0"/>
                                      </a:rPr>
                                      <m:t>𝑑</m:t>
                                    </m:r>
                                  </m:e>
                                  <m:sub>
                                    <m:r>
                                      <a:rPr lang="fr-FR" sz="1200">
                                        <a:solidFill>
                                          <a:schemeClr val="tx1"/>
                                        </a:solidFill>
                                        <a:effectLst/>
                                        <a:latin typeface="Cambria Math" panose="02040503050406030204" pitchFamily="18" charset="0"/>
                                      </a:rPr>
                                      <m:t>𝑗𝑘</m:t>
                                    </m:r>
                                  </m:sub>
                                </m:sSub>
                                <m:r>
                                  <a:rPr lang="fr-FR" sz="1200">
                                    <a:solidFill>
                                      <a:schemeClr val="tx1"/>
                                    </a:solidFill>
                                    <a:effectLst/>
                                    <a:latin typeface="Cambria Math" panose="02040503050406030204" pitchFamily="18" charset="0"/>
                                  </a:rPr>
                                  <m:t>=</m:t>
                                </m:r>
                                <m:f>
                                  <m:fPr>
                                    <m:ctrlPr>
                                      <a:rPr lang="fr-FR" sz="1200" i="1">
                                        <a:solidFill>
                                          <a:schemeClr val="tx1"/>
                                        </a:solidFill>
                                        <a:effectLst/>
                                        <a:latin typeface="Cambria Math" panose="02040503050406030204" pitchFamily="18" charset="0"/>
                                      </a:rPr>
                                    </m:ctrlPr>
                                  </m:fPr>
                                  <m:num>
                                    <m:r>
                                      <a:rPr lang="fr-FR" sz="1200">
                                        <a:solidFill>
                                          <a:schemeClr val="tx1"/>
                                        </a:solidFill>
                                        <a:effectLst/>
                                        <a:latin typeface="Cambria Math" panose="02040503050406030204" pitchFamily="18" charset="0"/>
                                      </a:rPr>
                                      <m:t>𝑎</m:t>
                                    </m:r>
                                    <m:r>
                                      <a:rPr lang="fr-FR" sz="1200">
                                        <a:solidFill>
                                          <a:schemeClr val="tx1"/>
                                        </a:solidFill>
                                        <a:effectLst/>
                                        <a:latin typeface="Cambria Math" panose="02040503050406030204" pitchFamily="18" charset="0"/>
                                      </a:rPr>
                                      <m:t>+</m:t>
                                    </m:r>
                                    <m:r>
                                      <a:rPr lang="fr-FR" sz="1200">
                                        <a:solidFill>
                                          <a:schemeClr val="tx1"/>
                                        </a:solidFill>
                                        <a:effectLst/>
                                        <a:latin typeface="Cambria Math" panose="02040503050406030204" pitchFamily="18" charset="0"/>
                                      </a:rPr>
                                      <m:t>𝑏</m:t>
                                    </m:r>
                                  </m:num>
                                  <m:den>
                                    <m:r>
                                      <a:rPr lang="fr-FR" sz="1200">
                                        <a:solidFill>
                                          <a:schemeClr val="tx1"/>
                                        </a:solidFill>
                                        <a:effectLst/>
                                        <a:latin typeface="Cambria Math" panose="02040503050406030204" pitchFamily="18" charset="0"/>
                                      </a:rPr>
                                      <m:t>𝑎</m:t>
                                    </m:r>
                                    <m:r>
                                      <a:rPr lang="fr-FR" sz="1200">
                                        <a:solidFill>
                                          <a:schemeClr val="tx1"/>
                                        </a:solidFill>
                                        <a:effectLst/>
                                        <a:latin typeface="Cambria Math" panose="02040503050406030204" pitchFamily="18" charset="0"/>
                                      </a:rPr>
                                      <m:t>+</m:t>
                                    </m:r>
                                    <m:r>
                                      <a:rPr lang="fr-FR" sz="1200">
                                        <a:solidFill>
                                          <a:schemeClr val="tx1"/>
                                        </a:solidFill>
                                        <a:effectLst/>
                                        <a:latin typeface="Cambria Math" panose="02040503050406030204" pitchFamily="18" charset="0"/>
                                      </a:rPr>
                                      <m:t>𝑏</m:t>
                                    </m:r>
                                    <m:r>
                                      <a:rPr lang="fr-FR" sz="1200">
                                        <a:solidFill>
                                          <a:schemeClr val="tx1"/>
                                        </a:solidFill>
                                        <a:effectLst/>
                                        <a:latin typeface="Cambria Math" panose="02040503050406030204" pitchFamily="18" charset="0"/>
                                      </a:rPr>
                                      <m:t>+</m:t>
                                    </m:r>
                                    <m:r>
                                      <a:rPr lang="fr-FR" sz="1200">
                                        <a:solidFill>
                                          <a:schemeClr val="tx1"/>
                                        </a:solidFill>
                                        <a:effectLst/>
                                        <a:latin typeface="Cambria Math" panose="02040503050406030204" pitchFamily="18" charset="0"/>
                                      </a:rPr>
                                      <m:t>𝐽</m:t>
                                    </m:r>
                                  </m:den>
                                </m:f>
                              </m:oMath>
                            </m:oMathPara>
                          </a14:m>
                          <a:endParaRPr lang="fr-FR" sz="1200" dirty="0">
                            <a:solidFill>
                              <a:schemeClr val="tx1"/>
                            </a:solidFill>
                            <a:effectLst/>
                            <a:latin typeface="Century Gothic" panose="020B0502020202020204" pitchFamily="34" charset="0"/>
                          </a:endParaRPr>
                        </a:p>
                        <a:p>
                          <a:pPr algn="l">
                            <a:lnSpc>
                              <a:spcPct val="107000"/>
                            </a:lnSpc>
                            <a:spcAft>
                              <a:spcPts val="0"/>
                            </a:spcAft>
                          </a:pPr>
                          <a:r>
                            <a:rPr lang="fr-FR" sz="1200" dirty="0">
                              <a:solidFill>
                                <a:schemeClr val="tx1"/>
                              </a:solidFill>
                              <a:effectLst/>
                              <a:latin typeface="Century Gothic" panose="020B0502020202020204" pitchFamily="34" charset="0"/>
                            </a:rPr>
                            <a:t>J : nombre d’espèces communes à j et k</a:t>
                          </a:r>
                        </a:p>
                        <a:p>
                          <a:pPr algn="l">
                            <a:lnSpc>
                              <a:spcPct val="107000"/>
                            </a:lnSpc>
                            <a:spcAft>
                              <a:spcPts val="0"/>
                            </a:spcAft>
                          </a:pPr>
                          <a:r>
                            <a:rPr lang="fr-FR" sz="1200" dirty="0">
                              <a:solidFill>
                                <a:schemeClr val="tx1"/>
                              </a:solidFill>
                              <a:effectLst/>
                              <a:latin typeface="Century Gothic" panose="020B0502020202020204" pitchFamily="34" charset="0"/>
                            </a:rPr>
                            <a:t>a : nombre d’espèces présentes dans j mais pas dans k</a:t>
                          </a:r>
                        </a:p>
                        <a:p>
                          <a:pPr algn="l">
                            <a:lnSpc>
                              <a:spcPct val="107000"/>
                            </a:lnSpc>
                            <a:spcAft>
                              <a:spcPts val="0"/>
                            </a:spcAft>
                          </a:pPr>
                          <a:r>
                            <a:rPr lang="fr-FR" sz="1200" dirty="0">
                              <a:solidFill>
                                <a:schemeClr val="tx1"/>
                              </a:solidFill>
                              <a:effectLst/>
                              <a:latin typeface="Century Gothic" panose="020B0502020202020204" pitchFamily="34" charset="0"/>
                            </a:rPr>
                            <a:t>b : nombre d’espèces présentes dans k mais pas dans j</a:t>
                          </a: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dirty="0" err="1">
                              <a:solidFill>
                                <a:schemeClr val="tx1"/>
                              </a:solidFill>
                              <a:effectLst/>
                              <a:latin typeface="Century Gothic" panose="020B0502020202020204" pitchFamily="34" charset="0"/>
                            </a:rPr>
                            <a:t>dist</a:t>
                          </a:r>
                          <a:r>
                            <a:rPr lang="fr-FR" sz="1200" dirty="0">
                              <a:solidFill>
                                <a:schemeClr val="tx1"/>
                              </a:solidFill>
                              <a:effectLst/>
                              <a:latin typeface="Century Gothic" panose="020B0502020202020204" pitchFamily="34" charset="0"/>
                            </a:rPr>
                            <a:t> de {</a:t>
                          </a:r>
                          <a:r>
                            <a:rPr lang="fr-FR" sz="1200" dirty="0" err="1">
                              <a:solidFill>
                                <a:schemeClr val="tx1"/>
                              </a:solidFill>
                              <a:effectLst/>
                              <a:latin typeface="Century Gothic" panose="020B0502020202020204" pitchFamily="34" charset="0"/>
                            </a:rPr>
                            <a:t>stats</a:t>
                          </a:r>
                          <a:r>
                            <a:rPr lang="fr-FR" sz="1200" dirty="0">
                              <a:solidFill>
                                <a:schemeClr val="tx1"/>
                              </a:solidFill>
                              <a:effectLst/>
                              <a:latin typeface="Century Gothic" panose="020B0502020202020204" pitchFamily="34" charset="0"/>
                            </a:rPr>
                            <a:t>}, </a:t>
                          </a:r>
                          <a:r>
                            <a:rPr lang="fr-FR" sz="1200" dirty="0" err="1">
                              <a:solidFill>
                                <a:schemeClr val="tx1"/>
                              </a:solidFill>
                              <a:effectLst/>
                              <a:latin typeface="Century Gothic" panose="020B0502020202020204" pitchFamily="34" charset="0"/>
                            </a:rPr>
                            <a:t>method</a:t>
                          </a:r>
                          <a:r>
                            <a:rPr lang="fr-FR" sz="1200" dirty="0">
                              <a:solidFill>
                                <a:schemeClr val="tx1"/>
                              </a:solidFill>
                              <a:effectLst/>
                              <a:latin typeface="Century Gothic" panose="020B0502020202020204" pitchFamily="34" charset="0"/>
                            </a:rPr>
                            <a:t>="</a:t>
                          </a:r>
                          <a:r>
                            <a:rPr lang="fr-FR" sz="1200" dirty="0" err="1">
                              <a:solidFill>
                                <a:schemeClr val="tx1"/>
                              </a:solidFill>
                              <a:effectLst/>
                              <a:latin typeface="Century Gothic" panose="020B0502020202020204" pitchFamily="34" charset="0"/>
                            </a:rPr>
                            <a:t>binary</a:t>
                          </a:r>
                          <a:r>
                            <a:rPr lang="fr-FR" sz="1200" dirty="0">
                              <a:solidFill>
                                <a:schemeClr val="tx1"/>
                              </a:solidFill>
                              <a:effectLst/>
                              <a:latin typeface="Century Gothic" panose="020B0502020202020204" pitchFamily="34" charset="0"/>
                            </a:rPr>
                            <a:t>", </a:t>
                          </a:r>
                          <a:r>
                            <a:rPr lang="fr-FR" sz="1200" dirty="0" err="1">
                              <a:solidFill>
                                <a:schemeClr val="tx1"/>
                              </a:solidFill>
                              <a:effectLst/>
                              <a:latin typeface="Century Gothic" panose="020B0502020202020204" pitchFamily="34" charset="0"/>
                            </a:rPr>
                            <a:t>vegdist</a:t>
                          </a:r>
                          <a:r>
                            <a:rPr lang="fr-FR" sz="1200" dirty="0">
                              <a:solidFill>
                                <a:schemeClr val="tx1"/>
                              </a:solidFill>
                              <a:effectLst/>
                              <a:latin typeface="Century Gothic" panose="020B0502020202020204" pitchFamily="34" charset="0"/>
                            </a:rPr>
                            <a:t> de {</a:t>
                          </a:r>
                          <a:r>
                            <a:rPr lang="fr-FR" sz="1200" dirty="0" err="1">
                              <a:solidFill>
                                <a:schemeClr val="tx1"/>
                              </a:solidFill>
                              <a:effectLst/>
                              <a:latin typeface="Century Gothic" panose="020B0502020202020204" pitchFamily="34" charset="0"/>
                            </a:rPr>
                            <a:t>vegan</a:t>
                          </a:r>
                          <a:r>
                            <a:rPr lang="fr-FR" sz="1200" dirty="0">
                              <a:solidFill>
                                <a:schemeClr val="tx1"/>
                              </a:solidFill>
                              <a:effectLst/>
                              <a:latin typeface="Century Gothic" panose="020B0502020202020204" pitchFamily="34" charset="0"/>
                            </a:rPr>
                            <a:t>}, </a:t>
                          </a:r>
                          <a:r>
                            <a:rPr lang="fr-FR" sz="1200" dirty="0" err="1">
                              <a:solidFill>
                                <a:schemeClr val="tx1"/>
                              </a:solidFill>
                              <a:effectLst/>
                              <a:latin typeface="Century Gothic" panose="020B0502020202020204" pitchFamily="34" charset="0"/>
                            </a:rPr>
                            <a:t>dist.binary</a:t>
                          </a:r>
                          <a:r>
                            <a:rPr lang="fr-FR" sz="1200" dirty="0">
                              <a:solidFill>
                                <a:schemeClr val="tx1"/>
                              </a:solidFill>
                              <a:effectLst/>
                              <a:latin typeface="Century Gothic" panose="020B0502020202020204" pitchFamily="34" charset="0"/>
                            </a:rPr>
                            <a:t> de {ade4}, </a:t>
                          </a:r>
                          <a:r>
                            <a:rPr lang="fr-FR" sz="1200" dirty="0" err="1">
                              <a:solidFill>
                                <a:schemeClr val="tx1"/>
                              </a:solidFill>
                              <a:effectLst/>
                              <a:latin typeface="Century Gothic" panose="020B0502020202020204" pitchFamily="34" charset="0"/>
                            </a:rPr>
                            <a:t>dist.ldc</a:t>
                          </a:r>
                          <a:r>
                            <a:rPr lang="fr-FR" sz="1200" dirty="0">
                              <a:solidFill>
                                <a:schemeClr val="tx1"/>
                              </a:solidFill>
                              <a:effectLst/>
                              <a:latin typeface="Century Gothic" panose="020B0502020202020204" pitchFamily="34" charset="0"/>
                            </a:rPr>
                            <a:t> de {</a:t>
                          </a:r>
                          <a:r>
                            <a:rPr lang="fr-FR" sz="1200" dirty="0" err="1">
                              <a:solidFill>
                                <a:schemeClr val="tx1"/>
                              </a:solidFill>
                              <a:effectLst/>
                              <a:latin typeface="Century Gothic" panose="020B0502020202020204" pitchFamily="34" charset="0"/>
                            </a:rPr>
                            <a:t>adespatial</a:t>
                          </a:r>
                          <a:r>
                            <a:rPr lang="fr-FR" sz="1200" dirty="0">
                              <a:solidFill>
                                <a:schemeClr val="tx1"/>
                              </a:solidFill>
                              <a:effectLst/>
                              <a:latin typeface="Century Gothic" panose="020B0502020202020204" pitchFamily="34" charset="0"/>
                            </a:rPr>
                            <a:t>},  </a:t>
                          </a: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a:solidFill>
                                <a:schemeClr val="tx1"/>
                              </a:solidFill>
                              <a:effectLst/>
                              <a:latin typeface="Century Gothic" panose="020B0502020202020204" pitchFamily="34" charset="0"/>
                            </a:rPr>
                            <a:t>Comparer des compositions de  communautés exprimées en présences-absences</a:t>
                          </a:r>
                        </a:p>
                        <a:p>
                          <a:pPr algn="l">
                            <a:lnSpc>
                              <a:spcPct val="107000"/>
                            </a:lnSpc>
                            <a:spcAft>
                              <a:spcPts val="0"/>
                            </a:spcAft>
                          </a:pPr>
                          <a:r>
                            <a:rPr lang="fr-FR" sz="1200">
                              <a:solidFill>
                                <a:schemeClr val="tx1"/>
                              </a:solidFill>
                              <a:effectLst/>
                              <a:latin typeface="Century Gothic" panose="020B0502020202020204" pitchFamily="34" charset="0"/>
                            </a:rPr>
                            <a:t> </a:t>
                          </a:r>
                        </a:p>
                        <a:p>
                          <a:pPr algn="l">
                            <a:lnSpc>
                              <a:spcPct val="107000"/>
                            </a:lnSpc>
                            <a:spcAft>
                              <a:spcPts val="0"/>
                            </a:spcAft>
                          </a:pPr>
                          <a:r>
                            <a:rPr lang="fr-FR" sz="1200">
                              <a:solidFill>
                                <a:schemeClr val="tx1"/>
                              </a:solidFill>
                              <a:effectLst/>
                              <a:latin typeface="Century Gothic" panose="020B0502020202020204" pitchFamily="34" charset="0"/>
                            </a:rPr>
                            <a:t>Toutes les espèces ont un poids égal</a:t>
                          </a:r>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extLst>
                      <a:ext uri="{0D108BD9-81ED-4DB2-BD59-A6C34878D82A}">
                        <a16:rowId xmlns:a16="http://schemas.microsoft.com/office/drawing/2014/main" val="10005"/>
                      </a:ext>
                    </a:extLst>
                  </a:tr>
                  <a:tr h="995332">
                    <a:tc>
                      <a:txBody>
                        <a:bodyPr/>
                        <a:lstStyle/>
                        <a:p>
                          <a:pPr algn="l">
                            <a:lnSpc>
                              <a:spcPct val="107000"/>
                            </a:lnSpc>
                            <a:spcAft>
                              <a:spcPts val="0"/>
                            </a:spcAft>
                          </a:pPr>
                          <a:r>
                            <a:rPr lang="fr-FR" sz="1200">
                              <a:solidFill>
                                <a:schemeClr val="tx1"/>
                              </a:solidFill>
                              <a:effectLst/>
                              <a:latin typeface="Century Gothic" panose="020B0502020202020204" pitchFamily="34" charset="0"/>
                            </a:rPr>
                            <a:t>Sørensen</a:t>
                          </a:r>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fr-FR" sz="1200" i="1" smtClean="0">
                                        <a:solidFill>
                                          <a:schemeClr val="tx1"/>
                                        </a:solidFill>
                                        <a:effectLst/>
                                        <a:latin typeface="Cambria Math" panose="02040503050406030204" pitchFamily="18" charset="0"/>
                                      </a:rPr>
                                    </m:ctrlPr>
                                  </m:sSubPr>
                                  <m:e>
                                    <m:r>
                                      <a:rPr lang="fr-FR" sz="1200">
                                        <a:solidFill>
                                          <a:schemeClr val="tx1"/>
                                        </a:solidFill>
                                        <a:effectLst/>
                                        <a:latin typeface="Cambria Math" panose="02040503050406030204" pitchFamily="18" charset="0"/>
                                      </a:rPr>
                                      <m:t>𝑑</m:t>
                                    </m:r>
                                  </m:e>
                                  <m:sub>
                                    <m:r>
                                      <a:rPr lang="fr-FR" sz="1200">
                                        <a:solidFill>
                                          <a:schemeClr val="tx1"/>
                                        </a:solidFill>
                                        <a:effectLst/>
                                        <a:latin typeface="Cambria Math" panose="02040503050406030204" pitchFamily="18" charset="0"/>
                                      </a:rPr>
                                      <m:t>𝑗𝑘</m:t>
                                    </m:r>
                                  </m:sub>
                                </m:sSub>
                                <m:r>
                                  <a:rPr lang="fr-FR" sz="1200">
                                    <a:solidFill>
                                      <a:schemeClr val="tx1"/>
                                    </a:solidFill>
                                    <a:effectLst/>
                                    <a:latin typeface="Cambria Math" panose="02040503050406030204" pitchFamily="18" charset="0"/>
                                  </a:rPr>
                                  <m:t>=</m:t>
                                </m:r>
                                <m:f>
                                  <m:fPr>
                                    <m:ctrlPr>
                                      <a:rPr lang="fr-FR" sz="1200" i="1">
                                        <a:solidFill>
                                          <a:schemeClr val="tx1"/>
                                        </a:solidFill>
                                        <a:effectLst/>
                                        <a:latin typeface="Cambria Math" panose="02040503050406030204" pitchFamily="18" charset="0"/>
                                      </a:rPr>
                                    </m:ctrlPr>
                                  </m:fPr>
                                  <m:num>
                                    <m:r>
                                      <a:rPr lang="fr-FR" sz="1200">
                                        <a:solidFill>
                                          <a:schemeClr val="tx1"/>
                                        </a:solidFill>
                                        <a:effectLst/>
                                        <a:latin typeface="Cambria Math" panose="02040503050406030204" pitchFamily="18" charset="0"/>
                                      </a:rPr>
                                      <m:t>𝑎</m:t>
                                    </m:r>
                                    <m:r>
                                      <a:rPr lang="fr-FR" sz="1200">
                                        <a:solidFill>
                                          <a:schemeClr val="tx1"/>
                                        </a:solidFill>
                                        <a:effectLst/>
                                        <a:latin typeface="Cambria Math" panose="02040503050406030204" pitchFamily="18" charset="0"/>
                                      </a:rPr>
                                      <m:t>+</m:t>
                                    </m:r>
                                    <m:r>
                                      <a:rPr lang="fr-FR" sz="1200">
                                        <a:solidFill>
                                          <a:schemeClr val="tx1"/>
                                        </a:solidFill>
                                        <a:effectLst/>
                                        <a:latin typeface="Cambria Math" panose="02040503050406030204" pitchFamily="18" charset="0"/>
                                      </a:rPr>
                                      <m:t>𝑏</m:t>
                                    </m:r>
                                  </m:num>
                                  <m:den>
                                    <m:r>
                                      <a:rPr lang="fr-FR" sz="1200">
                                        <a:solidFill>
                                          <a:schemeClr val="tx1"/>
                                        </a:solidFill>
                                        <a:effectLst/>
                                        <a:latin typeface="Cambria Math" panose="02040503050406030204" pitchFamily="18" charset="0"/>
                                      </a:rPr>
                                      <m:t>𝑎</m:t>
                                    </m:r>
                                    <m:r>
                                      <a:rPr lang="fr-FR" sz="1200">
                                        <a:solidFill>
                                          <a:schemeClr val="tx1"/>
                                        </a:solidFill>
                                        <a:effectLst/>
                                        <a:latin typeface="Cambria Math" panose="02040503050406030204" pitchFamily="18" charset="0"/>
                                      </a:rPr>
                                      <m:t>+</m:t>
                                    </m:r>
                                    <m:r>
                                      <a:rPr lang="fr-FR" sz="1200">
                                        <a:solidFill>
                                          <a:schemeClr val="tx1"/>
                                        </a:solidFill>
                                        <a:effectLst/>
                                        <a:latin typeface="Cambria Math" panose="02040503050406030204" pitchFamily="18" charset="0"/>
                                      </a:rPr>
                                      <m:t>𝑏</m:t>
                                    </m:r>
                                    <m:r>
                                      <a:rPr lang="fr-FR" sz="1200">
                                        <a:solidFill>
                                          <a:schemeClr val="tx1"/>
                                        </a:solidFill>
                                        <a:effectLst/>
                                        <a:latin typeface="Cambria Math" panose="02040503050406030204" pitchFamily="18" charset="0"/>
                                      </a:rPr>
                                      <m:t>+2×</m:t>
                                    </m:r>
                                    <m:r>
                                      <a:rPr lang="fr-FR" sz="1200">
                                        <a:solidFill>
                                          <a:schemeClr val="tx1"/>
                                        </a:solidFill>
                                        <a:effectLst/>
                                        <a:latin typeface="Cambria Math" panose="02040503050406030204" pitchFamily="18" charset="0"/>
                                      </a:rPr>
                                      <m:t>𝐽</m:t>
                                    </m:r>
                                  </m:den>
                                </m:f>
                              </m:oMath>
                            </m:oMathPara>
                          </a14:m>
                          <a:endParaRPr lang="fr-FR" sz="1200">
                            <a:solidFill>
                              <a:schemeClr val="tx1"/>
                            </a:solidFill>
                            <a:effectLst/>
                            <a:latin typeface="Century Gothic" panose="020B0502020202020204" pitchFamily="34" charset="0"/>
                          </a:endParaRPr>
                        </a:p>
                        <a:p>
                          <a:pPr algn="l">
                            <a:lnSpc>
                              <a:spcPct val="107000"/>
                            </a:lnSpc>
                            <a:spcAft>
                              <a:spcPts val="0"/>
                            </a:spcAft>
                          </a:pPr>
                          <a:r>
                            <a:rPr lang="fr-FR" sz="1200">
                              <a:solidFill>
                                <a:schemeClr val="tx1"/>
                              </a:solidFill>
                              <a:effectLst/>
                              <a:latin typeface="Century Gothic" panose="020B0502020202020204" pitchFamily="34" charset="0"/>
                            </a:rPr>
                            <a:t> </a:t>
                          </a:r>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a:solidFill>
                                <a:schemeClr val="tx1"/>
                              </a:solidFill>
                              <a:effectLst/>
                              <a:latin typeface="Century Gothic" panose="020B0502020202020204" pitchFamily="34" charset="0"/>
                            </a:rPr>
                            <a:t>dist.binary de {ade4},  dist.ldc de {adespatial},</a:t>
                          </a:r>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dirty="0">
                              <a:solidFill>
                                <a:schemeClr val="tx1"/>
                              </a:solidFill>
                              <a:effectLst/>
                              <a:latin typeface="Century Gothic" panose="020B0502020202020204" pitchFamily="34" charset="0"/>
                            </a:rPr>
                            <a:t>Comparer des compositions de  communautés exprimées en présences-absences</a:t>
                          </a:r>
                        </a:p>
                        <a:p>
                          <a:pPr algn="l">
                            <a:lnSpc>
                              <a:spcPct val="107000"/>
                            </a:lnSpc>
                            <a:spcAft>
                              <a:spcPts val="0"/>
                            </a:spcAft>
                          </a:pPr>
                          <a:r>
                            <a:rPr lang="fr-FR" sz="1200" dirty="0">
                              <a:solidFill>
                                <a:schemeClr val="tx1"/>
                              </a:solidFill>
                              <a:effectLst/>
                              <a:latin typeface="Century Gothic" panose="020B0502020202020204" pitchFamily="34" charset="0"/>
                            </a:rPr>
                            <a:t> </a:t>
                          </a:r>
                        </a:p>
                        <a:p>
                          <a:pPr algn="l">
                            <a:lnSpc>
                              <a:spcPct val="107000"/>
                            </a:lnSpc>
                            <a:spcAft>
                              <a:spcPts val="0"/>
                            </a:spcAft>
                          </a:pPr>
                          <a:r>
                            <a:rPr lang="fr-FR" sz="1200" dirty="0">
                              <a:solidFill>
                                <a:schemeClr val="tx1"/>
                              </a:solidFill>
                              <a:effectLst/>
                              <a:latin typeface="Century Gothic" panose="020B0502020202020204" pitchFamily="34" charset="0"/>
                            </a:rPr>
                            <a:t>Donne plus de poids aux espèces communes qu’aux espèces rares</a:t>
                          </a: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extLst>
                      <a:ext uri="{0D108BD9-81ED-4DB2-BD59-A6C34878D82A}">
                        <a16:rowId xmlns:a16="http://schemas.microsoft.com/office/drawing/2014/main" val="10006"/>
                      </a:ext>
                    </a:extLst>
                  </a:tr>
                </a:tbl>
              </a:graphicData>
            </a:graphic>
          </p:graphicFrame>
        </mc:Choice>
        <mc:Fallback xmlns="">
          <p:graphicFrame>
            <p:nvGraphicFramePr>
              <p:cNvPr id="4" name="Espace réservé du contenu 3"/>
              <p:cNvGraphicFramePr>
                <a:graphicFrameLocks noGrp="1"/>
              </p:cNvGraphicFramePr>
              <p:nvPr>
                <p:ph idx="1"/>
                <p:extLst>
                  <p:ext uri="{D42A27DB-BD31-4B8C-83A1-F6EECF244321}">
                    <p14:modId xmlns:p14="http://schemas.microsoft.com/office/powerpoint/2010/main" val="3022141433"/>
                  </p:ext>
                </p:extLst>
              </p:nvPr>
            </p:nvGraphicFramePr>
            <p:xfrm>
              <a:off x="155086" y="129210"/>
              <a:ext cx="11808314" cy="6726984"/>
            </p:xfrm>
            <a:graphic>
              <a:graphicData uri="http://schemas.openxmlformats.org/drawingml/2006/table">
                <a:tbl>
                  <a:tblPr firstRow="1" firstCol="1" bandRow="1">
                    <a:tableStyleId>{5C22544A-7EE6-4342-B048-85BDC9FD1C3A}</a:tableStyleId>
                  </a:tblPr>
                  <a:tblGrid>
                    <a:gridCol w="2251116"/>
                    <a:gridCol w="3712362"/>
                    <a:gridCol w="1395419"/>
                    <a:gridCol w="4449417"/>
                  </a:tblGrid>
                  <a:tr h="195707">
                    <a:tc>
                      <a:txBody>
                        <a:bodyPr/>
                        <a:lstStyle/>
                        <a:p>
                          <a:pPr algn="l">
                            <a:lnSpc>
                              <a:spcPct val="107000"/>
                            </a:lnSpc>
                            <a:spcAft>
                              <a:spcPts val="0"/>
                            </a:spcAft>
                          </a:pPr>
                          <a:r>
                            <a:rPr lang="fr-FR" sz="1200" dirty="0">
                              <a:solidFill>
                                <a:schemeClr val="tx1"/>
                              </a:solidFill>
                              <a:effectLst/>
                              <a:latin typeface="Century Gothic" panose="020B0502020202020204" pitchFamily="34" charset="0"/>
                            </a:rPr>
                            <a:t>distance</a:t>
                          </a: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a:solidFill>
                                <a:schemeClr val="tx1"/>
                              </a:solidFill>
                              <a:effectLst/>
                              <a:latin typeface="Century Gothic" panose="020B0502020202020204" pitchFamily="34" charset="0"/>
                            </a:rPr>
                            <a:t>calcul</a:t>
                          </a:r>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a:solidFill>
                                <a:schemeClr val="tx1"/>
                              </a:solidFill>
                              <a:effectLst/>
                              <a:latin typeface="Century Gothic" panose="020B0502020202020204" pitchFamily="34" charset="0"/>
                            </a:rPr>
                            <a:t>Fonctions R</a:t>
                          </a:r>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a:solidFill>
                                <a:schemeClr val="tx1"/>
                              </a:solidFill>
                              <a:effectLst/>
                              <a:latin typeface="Century Gothic" panose="020B0502020202020204" pitchFamily="34" charset="0"/>
                            </a:rPr>
                            <a:t>Usage</a:t>
                          </a:r>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r>
                  <a:tr h="1174242">
                    <a:tc>
                      <a:txBody>
                        <a:bodyPr/>
                        <a:lstStyle/>
                        <a:p>
                          <a:pPr algn="l">
                            <a:lnSpc>
                              <a:spcPct val="107000"/>
                            </a:lnSpc>
                            <a:spcAft>
                              <a:spcPts val="0"/>
                            </a:spcAft>
                          </a:pPr>
                          <a:r>
                            <a:rPr lang="fr-FR" sz="1200">
                              <a:solidFill>
                                <a:schemeClr val="tx1"/>
                              </a:solidFill>
                              <a:effectLst/>
                              <a:latin typeface="Century Gothic" panose="020B0502020202020204" pitchFamily="34" charset="0"/>
                            </a:rPr>
                            <a:t>Euclidienne</a:t>
                          </a:r>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endParaRPr lang="fr-FR"/>
                        </a:p>
                      </a:txBody>
                      <a:tcPr marL="43354" marR="43354" marT="0" marB="0">
                        <a:blipFill rotWithShape="0">
                          <a:blip r:embed="rId2"/>
                          <a:stretch>
                            <a:fillRect l="-60656" t="-20725" r="-157869" b="-461140"/>
                          </a:stretch>
                        </a:blipFill>
                      </a:tcPr>
                    </a:tc>
                    <a:tc>
                      <a:txBody>
                        <a:bodyPr/>
                        <a:lstStyle/>
                        <a:p>
                          <a:pPr algn="l">
                            <a:lnSpc>
                              <a:spcPct val="107000"/>
                            </a:lnSpc>
                            <a:spcAft>
                              <a:spcPts val="0"/>
                            </a:spcAft>
                          </a:pPr>
                          <a:r>
                            <a:rPr lang="fr-FR" sz="1200" dirty="0" err="1">
                              <a:solidFill>
                                <a:schemeClr val="tx1"/>
                              </a:solidFill>
                              <a:effectLst/>
                              <a:latin typeface="Century Gothic" panose="020B0502020202020204" pitchFamily="34" charset="0"/>
                            </a:rPr>
                            <a:t>dist</a:t>
                          </a:r>
                          <a:r>
                            <a:rPr lang="fr-FR" sz="1200" dirty="0">
                              <a:solidFill>
                                <a:schemeClr val="tx1"/>
                              </a:solidFill>
                              <a:effectLst/>
                              <a:latin typeface="Century Gothic" panose="020B0502020202020204" pitchFamily="34" charset="0"/>
                            </a:rPr>
                            <a:t> de {</a:t>
                          </a:r>
                          <a:r>
                            <a:rPr lang="fr-FR" sz="1200" dirty="0" err="1">
                              <a:solidFill>
                                <a:schemeClr val="tx1"/>
                              </a:solidFill>
                              <a:effectLst/>
                              <a:latin typeface="Century Gothic" panose="020B0502020202020204" pitchFamily="34" charset="0"/>
                            </a:rPr>
                            <a:t>stats</a:t>
                          </a:r>
                          <a:r>
                            <a:rPr lang="fr-FR" sz="1200" dirty="0">
                              <a:solidFill>
                                <a:schemeClr val="tx1"/>
                              </a:solidFill>
                              <a:effectLst/>
                              <a:latin typeface="Century Gothic" panose="020B0502020202020204" pitchFamily="34" charset="0"/>
                            </a:rPr>
                            <a:t>}, </a:t>
                          </a:r>
                          <a:r>
                            <a:rPr lang="fr-FR" sz="1200" dirty="0" err="1">
                              <a:solidFill>
                                <a:schemeClr val="tx1"/>
                              </a:solidFill>
                              <a:effectLst/>
                              <a:latin typeface="Century Gothic" panose="020B0502020202020204" pitchFamily="34" charset="0"/>
                            </a:rPr>
                            <a:t>vegdist</a:t>
                          </a:r>
                          <a:r>
                            <a:rPr lang="fr-FR" sz="1200" dirty="0">
                              <a:solidFill>
                                <a:schemeClr val="tx1"/>
                              </a:solidFill>
                              <a:effectLst/>
                              <a:latin typeface="Century Gothic" panose="020B0502020202020204" pitchFamily="34" charset="0"/>
                            </a:rPr>
                            <a:t> de {</a:t>
                          </a:r>
                          <a:r>
                            <a:rPr lang="fr-FR" sz="1200" dirty="0" err="1">
                              <a:solidFill>
                                <a:schemeClr val="tx1"/>
                              </a:solidFill>
                              <a:effectLst/>
                              <a:latin typeface="Century Gothic" panose="020B0502020202020204" pitchFamily="34" charset="0"/>
                            </a:rPr>
                            <a:t>vegan</a:t>
                          </a:r>
                          <a:r>
                            <a:rPr lang="fr-FR" sz="1200" dirty="0">
                              <a:solidFill>
                                <a:schemeClr val="tx1"/>
                              </a:solidFill>
                              <a:effectLst/>
                              <a:latin typeface="Century Gothic" panose="020B0502020202020204" pitchFamily="34" charset="0"/>
                            </a:rPr>
                            <a:t>}, </a:t>
                          </a:r>
                          <a:r>
                            <a:rPr lang="fr-FR" sz="1200" dirty="0" err="1">
                              <a:solidFill>
                                <a:schemeClr val="tx1"/>
                              </a:solidFill>
                              <a:effectLst/>
                              <a:latin typeface="Century Gothic" panose="020B0502020202020204" pitchFamily="34" charset="0"/>
                            </a:rPr>
                            <a:t>dist.ldc</a:t>
                          </a:r>
                          <a:r>
                            <a:rPr lang="fr-FR" sz="1200" dirty="0">
                              <a:solidFill>
                                <a:schemeClr val="tx1"/>
                              </a:solidFill>
                              <a:effectLst/>
                              <a:latin typeface="Century Gothic" panose="020B0502020202020204" pitchFamily="34" charset="0"/>
                            </a:rPr>
                            <a:t> de {</a:t>
                          </a:r>
                          <a:r>
                            <a:rPr lang="fr-FR" sz="1200" dirty="0" err="1">
                              <a:solidFill>
                                <a:schemeClr val="tx1"/>
                              </a:solidFill>
                              <a:effectLst/>
                              <a:latin typeface="Century Gothic" panose="020B0502020202020204" pitchFamily="34" charset="0"/>
                            </a:rPr>
                            <a:t>adespatial</a:t>
                          </a:r>
                          <a:r>
                            <a:rPr lang="fr-FR" sz="1200" dirty="0">
                              <a:solidFill>
                                <a:schemeClr val="tx1"/>
                              </a:solidFill>
                              <a:effectLst/>
                              <a:latin typeface="Century Gothic" panose="020B0502020202020204" pitchFamily="34" charset="0"/>
                            </a:rPr>
                            <a:t>}, </a:t>
                          </a:r>
                          <a:r>
                            <a:rPr lang="fr-FR" sz="1200" dirty="0" err="1">
                              <a:solidFill>
                                <a:schemeClr val="tx1"/>
                              </a:solidFill>
                              <a:effectLst/>
                              <a:latin typeface="Century Gothic" panose="020B0502020202020204" pitchFamily="34" charset="0"/>
                            </a:rPr>
                            <a:t>daisy</a:t>
                          </a:r>
                          <a:r>
                            <a:rPr lang="fr-FR" sz="1200" dirty="0">
                              <a:solidFill>
                                <a:schemeClr val="tx1"/>
                              </a:solidFill>
                              <a:effectLst/>
                              <a:latin typeface="Century Gothic" panose="020B0502020202020204" pitchFamily="34" charset="0"/>
                            </a:rPr>
                            <a:t> de {cluster}</a:t>
                          </a: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dirty="0">
                              <a:solidFill>
                                <a:schemeClr val="tx1"/>
                              </a:solidFill>
                              <a:effectLst/>
                              <a:latin typeface="Century Gothic" panose="020B0502020202020204" pitchFamily="34" charset="0"/>
                            </a:rPr>
                            <a:t>La mesure de distance de base, la plus intuitive, surtout utile entre échantillons de mêmes effectifs</a:t>
                          </a:r>
                        </a:p>
                        <a:p>
                          <a:pPr algn="l">
                            <a:lnSpc>
                              <a:spcPct val="107000"/>
                            </a:lnSpc>
                            <a:spcAft>
                              <a:spcPts val="0"/>
                            </a:spcAft>
                          </a:pPr>
                          <a:r>
                            <a:rPr lang="fr-FR" sz="1200" dirty="0">
                              <a:solidFill>
                                <a:schemeClr val="tx1"/>
                              </a:solidFill>
                              <a:effectLst/>
                              <a:latin typeface="Century Gothic" panose="020B0502020202020204" pitchFamily="34" charset="0"/>
                            </a:rPr>
                            <a:t> </a:t>
                          </a:r>
                        </a:p>
                        <a:p>
                          <a:pPr algn="l">
                            <a:lnSpc>
                              <a:spcPct val="107000"/>
                            </a:lnSpc>
                            <a:spcAft>
                              <a:spcPts val="0"/>
                            </a:spcAft>
                          </a:pPr>
                          <a:r>
                            <a:rPr lang="fr-FR" sz="1200" dirty="0">
                              <a:solidFill>
                                <a:schemeClr val="tx1"/>
                              </a:solidFill>
                              <a:effectLst/>
                              <a:latin typeface="Century Gothic" panose="020B0502020202020204" pitchFamily="34" charset="0"/>
                            </a:rPr>
                            <a:t>Avant le calcul sur des données dimensionnellement hétérogènes, les variables doivent être centrées-réduites</a:t>
                          </a:r>
                          <a:r>
                            <a:rPr lang="fr-FR" sz="1200" dirty="0" smtClean="0">
                              <a:solidFill>
                                <a:schemeClr val="tx1"/>
                              </a:solidFill>
                              <a:effectLst/>
                              <a:latin typeface="Century Gothic" panose="020B0502020202020204" pitchFamily="34" charset="0"/>
                            </a:rPr>
                            <a:t>.</a:t>
                          </a:r>
                        </a:p>
                        <a:p>
                          <a:pPr algn="l">
                            <a:lnSpc>
                              <a:spcPct val="107000"/>
                            </a:lnSpc>
                            <a:spcAft>
                              <a:spcPts val="0"/>
                            </a:spcAft>
                          </a:pP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r>
                  <a:tr h="978535">
                    <a:tc>
                      <a:txBody>
                        <a:bodyPr/>
                        <a:lstStyle/>
                        <a:p>
                          <a:pPr algn="l">
                            <a:lnSpc>
                              <a:spcPct val="107000"/>
                            </a:lnSpc>
                            <a:spcAft>
                              <a:spcPts val="0"/>
                            </a:spcAft>
                          </a:pPr>
                          <a:r>
                            <a:rPr lang="fr-FR" sz="1200">
                              <a:solidFill>
                                <a:schemeClr val="tx1"/>
                              </a:solidFill>
                              <a:effectLst/>
                              <a:latin typeface="Century Gothic" panose="020B0502020202020204" pitchFamily="34" charset="0"/>
                            </a:rPr>
                            <a:t>Gower</a:t>
                          </a:r>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endParaRPr lang="fr-FR"/>
                        </a:p>
                      </a:txBody>
                      <a:tcPr marL="43354" marR="43354" marT="0" marB="0">
                        <a:blipFill rotWithShape="0">
                          <a:blip r:embed="rId2"/>
                          <a:stretch>
                            <a:fillRect l="-60656" t="-145625" r="-157869" b="-456250"/>
                          </a:stretch>
                        </a:blipFill>
                      </a:tcPr>
                    </a:tc>
                    <a:tc>
                      <a:txBody>
                        <a:bodyPr/>
                        <a:lstStyle/>
                        <a:p>
                          <a:pPr algn="l">
                            <a:lnSpc>
                              <a:spcPct val="107000"/>
                            </a:lnSpc>
                            <a:spcAft>
                              <a:spcPts val="0"/>
                            </a:spcAft>
                          </a:pPr>
                          <a:r>
                            <a:rPr lang="fr-FR" sz="1200">
                              <a:solidFill>
                                <a:schemeClr val="tx1"/>
                              </a:solidFill>
                              <a:effectLst/>
                              <a:latin typeface="Century Gothic" panose="020B0502020202020204" pitchFamily="34" charset="0"/>
                            </a:rPr>
                            <a:t>vegdist de {vegan},  daisy de {cluster}, gowdis de {FD}</a:t>
                          </a:r>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dirty="0">
                              <a:solidFill>
                                <a:schemeClr val="tx1"/>
                              </a:solidFill>
                              <a:effectLst/>
                              <a:latin typeface="Century Gothic" panose="020B0502020202020204" pitchFamily="34" charset="0"/>
                            </a:rPr>
                            <a:t>Mesure de distance entre sites pour des variables environnementales quantitatives, qualitatives ou mixtes (quantitatives et qualitatives</a:t>
                          </a:r>
                          <a:r>
                            <a:rPr lang="fr-FR" sz="1200" dirty="0" smtClean="0">
                              <a:solidFill>
                                <a:schemeClr val="tx1"/>
                              </a:solidFill>
                              <a:effectLst/>
                              <a:latin typeface="Century Gothic" panose="020B0502020202020204" pitchFamily="34" charset="0"/>
                            </a:rPr>
                            <a:t>)</a:t>
                          </a:r>
                        </a:p>
                        <a:p>
                          <a:pPr algn="l">
                            <a:lnSpc>
                              <a:spcPct val="107000"/>
                            </a:lnSpc>
                            <a:spcAft>
                              <a:spcPts val="0"/>
                            </a:spcAft>
                          </a:pPr>
                          <a:endParaRPr lang="fr-FR" sz="1200" dirty="0" smtClean="0">
                            <a:solidFill>
                              <a:schemeClr val="tx1"/>
                            </a:solidFill>
                            <a:effectLst/>
                            <a:latin typeface="Century Gothic" panose="020B0502020202020204" pitchFamily="34" charset="0"/>
                            <a:ea typeface="Batang"/>
                            <a:cs typeface="Times New Roman" panose="02020603050405020304" pitchFamily="18" charset="0"/>
                          </a:endParaRPr>
                        </a:p>
                        <a:p>
                          <a:pPr algn="l">
                            <a:lnSpc>
                              <a:spcPct val="107000"/>
                            </a:lnSpc>
                            <a:spcAft>
                              <a:spcPts val="0"/>
                            </a:spcAft>
                          </a:pP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r>
                  <a:tr h="782828">
                    <a:tc>
                      <a:txBody>
                        <a:bodyPr/>
                        <a:lstStyle/>
                        <a:p>
                          <a:pPr algn="l">
                            <a:lnSpc>
                              <a:spcPct val="107000"/>
                            </a:lnSpc>
                            <a:spcAft>
                              <a:spcPts val="0"/>
                            </a:spcAft>
                          </a:pPr>
                          <a:r>
                            <a:rPr lang="fr-FR" sz="1200" dirty="0">
                              <a:solidFill>
                                <a:schemeClr val="tx1"/>
                              </a:solidFill>
                              <a:effectLst/>
                              <a:latin typeface="Century Gothic" panose="020B0502020202020204" pitchFamily="34" charset="0"/>
                            </a:rPr>
                            <a:t>Bray-Curtis (aussi appelée « pourcentage de différence »)</a:t>
                          </a: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endParaRPr lang="fr-FR"/>
                        </a:p>
                      </a:txBody>
                      <a:tcPr marL="43354" marR="43354" marT="0" marB="0">
                        <a:blipFill rotWithShape="0">
                          <a:blip r:embed="rId2"/>
                          <a:stretch>
                            <a:fillRect l="-60656" t="-304651" r="-157869" b="-465891"/>
                          </a:stretch>
                        </a:blipFill>
                      </a:tcPr>
                    </a:tc>
                    <a:tc>
                      <a:txBody>
                        <a:bodyPr/>
                        <a:lstStyle/>
                        <a:p>
                          <a:pPr algn="l">
                            <a:lnSpc>
                              <a:spcPct val="107000"/>
                            </a:lnSpc>
                            <a:spcAft>
                              <a:spcPts val="0"/>
                            </a:spcAft>
                          </a:pPr>
                          <a:r>
                            <a:rPr lang="fr-FR" sz="1200">
                              <a:solidFill>
                                <a:schemeClr val="tx1"/>
                              </a:solidFill>
                              <a:effectLst/>
                              <a:latin typeface="Century Gothic" panose="020B0502020202020204" pitchFamily="34" charset="0"/>
                            </a:rPr>
                            <a:t>vegdist de {vegan},  dist.ldc de {adespatial},</a:t>
                          </a:r>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dirty="0">
                              <a:solidFill>
                                <a:schemeClr val="tx1"/>
                              </a:solidFill>
                              <a:effectLst/>
                              <a:latin typeface="Century Gothic" panose="020B0502020202020204" pitchFamily="34" charset="0"/>
                            </a:rPr>
                            <a:t>Comparer des compositions de communautés exprimées en </a:t>
                          </a:r>
                          <a:r>
                            <a:rPr lang="fr-FR" sz="1200" dirty="0" smtClean="0">
                              <a:solidFill>
                                <a:schemeClr val="tx1"/>
                              </a:solidFill>
                              <a:effectLst/>
                              <a:latin typeface="Century Gothic" panose="020B0502020202020204" pitchFamily="34" charset="0"/>
                            </a:rPr>
                            <a:t>abondances</a:t>
                          </a:r>
                        </a:p>
                        <a:p>
                          <a:pPr algn="l">
                            <a:lnSpc>
                              <a:spcPct val="107000"/>
                            </a:lnSpc>
                            <a:spcAft>
                              <a:spcPts val="0"/>
                            </a:spcAft>
                          </a:pPr>
                          <a:endParaRPr lang="fr-FR" sz="1200" dirty="0" smtClean="0">
                            <a:solidFill>
                              <a:schemeClr val="tx1"/>
                            </a:solidFill>
                            <a:effectLst/>
                            <a:latin typeface="Century Gothic" panose="020B0502020202020204" pitchFamily="34" charset="0"/>
                            <a:ea typeface="Batang"/>
                            <a:cs typeface="Times New Roman" panose="02020603050405020304" pitchFamily="18" charset="0"/>
                          </a:endParaRPr>
                        </a:p>
                        <a:p>
                          <a:pPr algn="l">
                            <a:lnSpc>
                              <a:spcPct val="107000"/>
                            </a:lnSpc>
                            <a:spcAft>
                              <a:spcPts val="0"/>
                            </a:spcAft>
                          </a:pP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r>
                  <a:tr h="1190752">
                    <a:tc>
                      <a:txBody>
                        <a:bodyPr/>
                        <a:lstStyle/>
                        <a:p>
                          <a:pPr algn="l">
                            <a:lnSpc>
                              <a:spcPct val="107000"/>
                            </a:lnSpc>
                            <a:spcAft>
                              <a:spcPts val="0"/>
                            </a:spcAft>
                          </a:pPr>
                          <a:r>
                            <a:rPr lang="fr-FR" sz="1200" dirty="0">
                              <a:solidFill>
                                <a:schemeClr val="tx1"/>
                              </a:solidFill>
                              <a:effectLst/>
                              <a:latin typeface="Century Gothic" panose="020B0502020202020204" pitchFamily="34" charset="0"/>
                            </a:rPr>
                            <a:t>Chi²</a:t>
                          </a: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endParaRPr lang="fr-FR"/>
                        </a:p>
                      </a:txBody>
                      <a:tcPr marL="43354" marR="43354" marT="0" marB="0">
                        <a:blipFill rotWithShape="0">
                          <a:blip r:embed="rId2"/>
                          <a:stretch>
                            <a:fillRect l="-60656" t="-267692" r="-157869" b="-208205"/>
                          </a:stretch>
                        </a:blipFill>
                      </a:tcPr>
                    </a:tc>
                    <a:tc>
                      <a:txBody>
                        <a:bodyPr/>
                        <a:lstStyle/>
                        <a:p>
                          <a:pPr algn="l">
                            <a:lnSpc>
                              <a:spcPct val="107000"/>
                            </a:lnSpc>
                            <a:spcAft>
                              <a:spcPts val="0"/>
                            </a:spcAft>
                          </a:pPr>
                          <a:r>
                            <a:rPr lang="fr-FR" sz="1200" dirty="0" err="1">
                              <a:solidFill>
                                <a:schemeClr val="tx1"/>
                              </a:solidFill>
                              <a:effectLst/>
                              <a:latin typeface="Century Gothic" panose="020B0502020202020204" pitchFamily="34" charset="0"/>
                            </a:rPr>
                            <a:t>dist.ldc</a:t>
                          </a:r>
                          <a:r>
                            <a:rPr lang="fr-FR" sz="1200" dirty="0">
                              <a:solidFill>
                                <a:schemeClr val="tx1"/>
                              </a:solidFill>
                              <a:effectLst/>
                              <a:latin typeface="Century Gothic" panose="020B0502020202020204" pitchFamily="34" charset="0"/>
                            </a:rPr>
                            <a:t> de {</a:t>
                          </a:r>
                          <a:r>
                            <a:rPr lang="fr-FR" sz="1200" dirty="0" err="1">
                              <a:solidFill>
                                <a:schemeClr val="tx1"/>
                              </a:solidFill>
                              <a:effectLst/>
                              <a:latin typeface="Century Gothic" panose="020B0502020202020204" pitchFamily="34" charset="0"/>
                            </a:rPr>
                            <a:t>adespatial</a:t>
                          </a:r>
                          <a:r>
                            <a:rPr lang="fr-FR" sz="1200" dirty="0">
                              <a:solidFill>
                                <a:schemeClr val="tx1"/>
                              </a:solidFill>
                              <a:effectLst/>
                              <a:latin typeface="Century Gothic" panose="020B0502020202020204" pitchFamily="34" charset="0"/>
                            </a:rPr>
                            <a:t>},</a:t>
                          </a: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dirty="0">
                              <a:solidFill>
                                <a:schemeClr val="tx1"/>
                              </a:solidFill>
                              <a:effectLst/>
                              <a:latin typeface="Century Gothic" panose="020B0502020202020204" pitchFamily="34" charset="0"/>
                            </a:rPr>
                            <a:t>Comparer des compositions de communautés exprimées en abondances</a:t>
                          </a: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r>
                  <a:tr h="1409588">
                    <a:tc>
                      <a:txBody>
                        <a:bodyPr/>
                        <a:lstStyle/>
                        <a:p>
                          <a:pPr algn="l">
                            <a:lnSpc>
                              <a:spcPct val="107000"/>
                            </a:lnSpc>
                            <a:spcAft>
                              <a:spcPts val="0"/>
                            </a:spcAft>
                          </a:pPr>
                          <a:r>
                            <a:rPr lang="fr-FR" sz="1200" dirty="0">
                              <a:solidFill>
                                <a:schemeClr val="tx1"/>
                              </a:solidFill>
                              <a:effectLst/>
                              <a:latin typeface="Century Gothic" panose="020B0502020202020204" pitchFamily="34" charset="0"/>
                            </a:rPr>
                            <a:t>Jaccard</a:t>
                          </a: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endParaRPr lang="fr-FR"/>
                        </a:p>
                      </a:txBody>
                      <a:tcPr marL="43354" marR="43354" marT="0" marB="0">
                        <a:blipFill rotWithShape="0">
                          <a:blip r:embed="rId2"/>
                          <a:stretch>
                            <a:fillRect l="-60656" t="-309052" r="-157869" b="-75000"/>
                          </a:stretch>
                        </a:blipFill>
                      </a:tcPr>
                    </a:tc>
                    <a:tc>
                      <a:txBody>
                        <a:bodyPr/>
                        <a:lstStyle/>
                        <a:p>
                          <a:pPr algn="l">
                            <a:lnSpc>
                              <a:spcPct val="107000"/>
                            </a:lnSpc>
                            <a:spcAft>
                              <a:spcPts val="0"/>
                            </a:spcAft>
                          </a:pPr>
                          <a:r>
                            <a:rPr lang="fr-FR" sz="1200" dirty="0" err="1">
                              <a:solidFill>
                                <a:schemeClr val="tx1"/>
                              </a:solidFill>
                              <a:effectLst/>
                              <a:latin typeface="Century Gothic" panose="020B0502020202020204" pitchFamily="34" charset="0"/>
                            </a:rPr>
                            <a:t>dist</a:t>
                          </a:r>
                          <a:r>
                            <a:rPr lang="fr-FR" sz="1200" dirty="0">
                              <a:solidFill>
                                <a:schemeClr val="tx1"/>
                              </a:solidFill>
                              <a:effectLst/>
                              <a:latin typeface="Century Gothic" panose="020B0502020202020204" pitchFamily="34" charset="0"/>
                            </a:rPr>
                            <a:t> de {</a:t>
                          </a:r>
                          <a:r>
                            <a:rPr lang="fr-FR" sz="1200" dirty="0" err="1">
                              <a:solidFill>
                                <a:schemeClr val="tx1"/>
                              </a:solidFill>
                              <a:effectLst/>
                              <a:latin typeface="Century Gothic" panose="020B0502020202020204" pitchFamily="34" charset="0"/>
                            </a:rPr>
                            <a:t>stats</a:t>
                          </a:r>
                          <a:r>
                            <a:rPr lang="fr-FR" sz="1200" dirty="0">
                              <a:solidFill>
                                <a:schemeClr val="tx1"/>
                              </a:solidFill>
                              <a:effectLst/>
                              <a:latin typeface="Century Gothic" panose="020B0502020202020204" pitchFamily="34" charset="0"/>
                            </a:rPr>
                            <a:t>}, </a:t>
                          </a:r>
                          <a:r>
                            <a:rPr lang="fr-FR" sz="1200" dirty="0" err="1">
                              <a:solidFill>
                                <a:schemeClr val="tx1"/>
                              </a:solidFill>
                              <a:effectLst/>
                              <a:latin typeface="Century Gothic" panose="020B0502020202020204" pitchFamily="34" charset="0"/>
                            </a:rPr>
                            <a:t>method</a:t>
                          </a:r>
                          <a:r>
                            <a:rPr lang="fr-FR" sz="1200" dirty="0">
                              <a:solidFill>
                                <a:schemeClr val="tx1"/>
                              </a:solidFill>
                              <a:effectLst/>
                              <a:latin typeface="Century Gothic" panose="020B0502020202020204" pitchFamily="34" charset="0"/>
                            </a:rPr>
                            <a:t>="</a:t>
                          </a:r>
                          <a:r>
                            <a:rPr lang="fr-FR" sz="1200" dirty="0" err="1">
                              <a:solidFill>
                                <a:schemeClr val="tx1"/>
                              </a:solidFill>
                              <a:effectLst/>
                              <a:latin typeface="Century Gothic" panose="020B0502020202020204" pitchFamily="34" charset="0"/>
                            </a:rPr>
                            <a:t>binary</a:t>
                          </a:r>
                          <a:r>
                            <a:rPr lang="fr-FR" sz="1200" dirty="0">
                              <a:solidFill>
                                <a:schemeClr val="tx1"/>
                              </a:solidFill>
                              <a:effectLst/>
                              <a:latin typeface="Century Gothic" panose="020B0502020202020204" pitchFamily="34" charset="0"/>
                            </a:rPr>
                            <a:t>", </a:t>
                          </a:r>
                          <a:r>
                            <a:rPr lang="fr-FR" sz="1200" dirty="0" err="1">
                              <a:solidFill>
                                <a:schemeClr val="tx1"/>
                              </a:solidFill>
                              <a:effectLst/>
                              <a:latin typeface="Century Gothic" panose="020B0502020202020204" pitchFamily="34" charset="0"/>
                            </a:rPr>
                            <a:t>vegdist</a:t>
                          </a:r>
                          <a:r>
                            <a:rPr lang="fr-FR" sz="1200" dirty="0">
                              <a:solidFill>
                                <a:schemeClr val="tx1"/>
                              </a:solidFill>
                              <a:effectLst/>
                              <a:latin typeface="Century Gothic" panose="020B0502020202020204" pitchFamily="34" charset="0"/>
                            </a:rPr>
                            <a:t> de {</a:t>
                          </a:r>
                          <a:r>
                            <a:rPr lang="fr-FR" sz="1200" dirty="0" err="1">
                              <a:solidFill>
                                <a:schemeClr val="tx1"/>
                              </a:solidFill>
                              <a:effectLst/>
                              <a:latin typeface="Century Gothic" panose="020B0502020202020204" pitchFamily="34" charset="0"/>
                            </a:rPr>
                            <a:t>vegan</a:t>
                          </a:r>
                          <a:r>
                            <a:rPr lang="fr-FR" sz="1200" dirty="0">
                              <a:solidFill>
                                <a:schemeClr val="tx1"/>
                              </a:solidFill>
                              <a:effectLst/>
                              <a:latin typeface="Century Gothic" panose="020B0502020202020204" pitchFamily="34" charset="0"/>
                            </a:rPr>
                            <a:t>}, </a:t>
                          </a:r>
                          <a:r>
                            <a:rPr lang="fr-FR" sz="1200" dirty="0" err="1">
                              <a:solidFill>
                                <a:schemeClr val="tx1"/>
                              </a:solidFill>
                              <a:effectLst/>
                              <a:latin typeface="Century Gothic" panose="020B0502020202020204" pitchFamily="34" charset="0"/>
                            </a:rPr>
                            <a:t>dist.binary</a:t>
                          </a:r>
                          <a:r>
                            <a:rPr lang="fr-FR" sz="1200" dirty="0">
                              <a:solidFill>
                                <a:schemeClr val="tx1"/>
                              </a:solidFill>
                              <a:effectLst/>
                              <a:latin typeface="Century Gothic" panose="020B0502020202020204" pitchFamily="34" charset="0"/>
                            </a:rPr>
                            <a:t> de {ade4}, </a:t>
                          </a:r>
                          <a:r>
                            <a:rPr lang="fr-FR" sz="1200" dirty="0" err="1">
                              <a:solidFill>
                                <a:schemeClr val="tx1"/>
                              </a:solidFill>
                              <a:effectLst/>
                              <a:latin typeface="Century Gothic" panose="020B0502020202020204" pitchFamily="34" charset="0"/>
                            </a:rPr>
                            <a:t>dist.ldc</a:t>
                          </a:r>
                          <a:r>
                            <a:rPr lang="fr-FR" sz="1200" dirty="0">
                              <a:solidFill>
                                <a:schemeClr val="tx1"/>
                              </a:solidFill>
                              <a:effectLst/>
                              <a:latin typeface="Century Gothic" panose="020B0502020202020204" pitchFamily="34" charset="0"/>
                            </a:rPr>
                            <a:t> de {</a:t>
                          </a:r>
                          <a:r>
                            <a:rPr lang="fr-FR" sz="1200" dirty="0" err="1">
                              <a:solidFill>
                                <a:schemeClr val="tx1"/>
                              </a:solidFill>
                              <a:effectLst/>
                              <a:latin typeface="Century Gothic" panose="020B0502020202020204" pitchFamily="34" charset="0"/>
                            </a:rPr>
                            <a:t>adespatial</a:t>
                          </a:r>
                          <a:r>
                            <a:rPr lang="fr-FR" sz="1200" dirty="0">
                              <a:solidFill>
                                <a:schemeClr val="tx1"/>
                              </a:solidFill>
                              <a:effectLst/>
                              <a:latin typeface="Century Gothic" panose="020B0502020202020204" pitchFamily="34" charset="0"/>
                            </a:rPr>
                            <a:t>},  </a:t>
                          </a: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a:solidFill>
                                <a:schemeClr val="tx1"/>
                              </a:solidFill>
                              <a:effectLst/>
                              <a:latin typeface="Century Gothic" panose="020B0502020202020204" pitchFamily="34" charset="0"/>
                            </a:rPr>
                            <a:t>Comparer des compositions de  communautés exprimées en présences-absences</a:t>
                          </a:r>
                        </a:p>
                        <a:p>
                          <a:pPr algn="l">
                            <a:lnSpc>
                              <a:spcPct val="107000"/>
                            </a:lnSpc>
                            <a:spcAft>
                              <a:spcPts val="0"/>
                            </a:spcAft>
                          </a:pPr>
                          <a:r>
                            <a:rPr lang="fr-FR" sz="1200">
                              <a:solidFill>
                                <a:schemeClr val="tx1"/>
                              </a:solidFill>
                              <a:effectLst/>
                              <a:latin typeface="Century Gothic" panose="020B0502020202020204" pitchFamily="34" charset="0"/>
                            </a:rPr>
                            <a:t> </a:t>
                          </a:r>
                        </a:p>
                        <a:p>
                          <a:pPr algn="l">
                            <a:lnSpc>
                              <a:spcPct val="107000"/>
                            </a:lnSpc>
                            <a:spcAft>
                              <a:spcPts val="0"/>
                            </a:spcAft>
                          </a:pPr>
                          <a:r>
                            <a:rPr lang="fr-FR" sz="1200">
                              <a:solidFill>
                                <a:schemeClr val="tx1"/>
                              </a:solidFill>
                              <a:effectLst/>
                              <a:latin typeface="Century Gothic" panose="020B0502020202020204" pitchFamily="34" charset="0"/>
                            </a:rPr>
                            <a:t>Toutes les espèces ont un poids égal</a:t>
                          </a:r>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r>
                  <a:tr h="995332">
                    <a:tc>
                      <a:txBody>
                        <a:bodyPr/>
                        <a:lstStyle/>
                        <a:p>
                          <a:pPr algn="l">
                            <a:lnSpc>
                              <a:spcPct val="107000"/>
                            </a:lnSpc>
                            <a:spcAft>
                              <a:spcPts val="0"/>
                            </a:spcAft>
                          </a:pPr>
                          <a:r>
                            <a:rPr lang="fr-FR" sz="1200">
                              <a:solidFill>
                                <a:schemeClr val="tx1"/>
                              </a:solidFill>
                              <a:effectLst/>
                              <a:latin typeface="Century Gothic" panose="020B0502020202020204" pitchFamily="34" charset="0"/>
                            </a:rPr>
                            <a:t>Sørensen</a:t>
                          </a:r>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endParaRPr lang="fr-FR"/>
                        </a:p>
                      </a:txBody>
                      <a:tcPr marL="43354" marR="43354" marT="0" marB="0">
                        <a:blipFill rotWithShape="0">
                          <a:blip r:embed="rId2"/>
                          <a:stretch>
                            <a:fillRect l="-60656" t="-582209" r="-157869" b="-6748"/>
                          </a:stretch>
                        </a:blipFill>
                      </a:tcPr>
                    </a:tc>
                    <a:tc>
                      <a:txBody>
                        <a:bodyPr/>
                        <a:lstStyle/>
                        <a:p>
                          <a:pPr algn="l">
                            <a:lnSpc>
                              <a:spcPct val="107000"/>
                            </a:lnSpc>
                            <a:spcAft>
                              <a:spcPts val="0"/>
                            </a:spcAft>
                          </a:pPr>
                          <a:r>
                            <a:rPr lang="fr-FR" sz="1200">
                              <a:solidFill>
                                <a:schemeClr val="tx1"/>
                              </a:solidFill>
                              <a:effectLst/>
                              <a:latin typeface="Century Gothic" panose="020B0502020202020204" pitchFamily="34" charset="0"/>
                            </a:rPr>
                            <a:t>dist.binary de {ade4},  dist.ldc de {adespatial},</a:t>
                          </a:r>
                          <a:endParaRPr lang="fr-FR" sz="120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c>
                      <a:txBody>
                        <a:bodyPr/>
                        <a:lstStyle/>
                        <a:p>
                          <a:pPr algn="l">
                            <a:lnSpc>
                              <a:spcPct val="107000"/>
                            </a:lnSpc>
                            <a:spcAft>
                              <a:spcPts val="0"/>
                            </a:spcAft>
                          </a:pPr>
                          <a:r>
                            <a:rPr lang="fr-FR" sz="1200" dirty="0">
                              <a:solidFill>
                                <a:schemeClr val="tx1"/>
                              </a:solidFill>
                              <a:effectLst/>
                              <a:latin typeface="Century Gothic" panose="020B0502020202020204" pitchFamily="34" charset="0"/>
                            </a:rPr>
                            <a:t>Comparer des compositions de  communautés exprimées en présences-absences</a:t>
                          </a:r>
                        </a:p>
                        <a:p>
                          <a:pPr algn="l">
                            <a:lnSpc>
                              <a:spcPct val="107000"/>
                            </a:lnSpc>
                            <a:spcAft>
                              <a:spcPts val="0"/>
                            </a:spcAft>
                          </a:pPr>
                          <a:r>
                            <a:rPr lang="fr-FR" sz="1200" dirty="0">
                              <a:solidFill>
                                <a:schemeClr val="tx1"/>
                              </a:solidFill>
                              <a:effectLst/>
                              <a:latin typeface="Century Gothic" panose="020B0502020202020204" pitchFamily="34" charset="0"/>
                            </a:rPr>
                            <a:t> </a:t>
                          </a:r>
                        </a:p>
                        <a:p>
                          <a:pPr algn="l">
                            <a:lnSpc>
                              <a:spcPct val="107000"/>
                            </a:lnSpc>
                            <a:spcAft>
                              <a:spcPts val="0"/>
                            </a:spcAft>
                          </a:pPr>
                          <a:r>
                            <a:rPr lang="fr-FR" sz="1200" dirty="0">
                              <a:solidFill>
                                <a:schemeClr val="tx1"/>
                              </a:solidFill>
                              <a:effectLst/>
                              <a:latin typeface="Century Gothic" panose="020B0502020202020204" pitchFamily="34" charset="0"/>
                            </a:rPr>
                            <a:t>Donne plus de poids aux espèces communes qu’aux espèces rares</a:t>
                          </a:r>
                          <a:endParaRPr lang="fr-FR" sz="1200" dirty="0">
                            <a:solidFill>
                              <a:schemeClr val="tx1"/>
                            </a:solidFill>
                            <a:effectLst/>
                            <a:latin typeface="Century Gothic" panose="020B0502020202020204" pitchFamily="34" charset="0"/>
                            <a:ea typeface="Batang"/>
                            <a:cs typeface="Times New Roman" panose="02020603050405020304" pitchFamily="18" charset="0"/>
                          </a:endParaRPr>
                        </a:p>
                      </a:txBody>
                      <a:tcPr marL="43354" marR="43354" marT="0" marB="0">
                        <a:solidFill>
                          <a:schemeClr val="bg1"/>
                        </a:solidFill>
                      </a:tcPr>
                    </a:tc>
                  </a:tr>
                </a:tbl>
              </a:graphicData>
            </a:graphic>
          </p:graphicFrame>
        </mc:Fallback>
      </mc:AlternateContent>
      <p:cxnSp>
        <p:nvCxnSpPr>
          <p:cNvPr id="6" name="Connecteur droit 5"/>
          <p:cNvCxnSpPr/>
          <p:nvPr/>
        </p:nvCxnSpPr>
        <p:spPr>
          <a:xfrm>
            <a:off x="149087" y="1341783"/>
            <a:ext cx="11658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p:nvCxnSpPr>
        <p:spPr>
          <a:xfrm>
            <a:off x="149087" y="2299252"/>
            <a:ext cx="11658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149087" y="3087756"/>
            <a:ext cx="11658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149087" y="4363277"/>
            <a:ext cx="11658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149087" y="5837582"/>
            <a:ext cx="11658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879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1308652" y="690392"/>
            <a:ext cx="9803296" cy="1138773"/>
          </a:xfrm>
          <a:prstGeom prst="rect">
            <a:avLst/>
          </a:prstGeom>
        </p:spPr>
        <p:txBody>
          <a:bodyPr wrap="square">
            <a:spAutoFit/>
          </a:bodyPr>
          <a:lstStyle/>
          <a:p>
            <a:r>
              <a:rPr lang="fr-FR" sz="2000" dirty="0">
                <a:solidFill>
                  <a:schemeClr val="bg1"/>
                </a:solidFill>
                <a:latin typeface="Century Gothic" panose="020B0502020202020204" pitchFamily="34" charset="0"/>
              </a:rPr>
              <a:t>Un indice de </a:t>
            </a:r>
            <a:r>
              <a:rPr lang="fr-FR" sz="2000" dirty="0" err="1">
                <a:solidFill>
                  <a:schemeClr val="bg1"/>
                </a:solidFill>
                <a:latin typeface="Century Gothic" panose="020B0502020202020204" pitchFamily="34" charset="0"/>
              </a:rPr>
              <a:t>dissimilarité</a:t>
            </a:r>
            <a:r>
              <a:rPr lang="fr-FR" sz="2000" dirty="0">
                <a:solidFill>
                  <a:schemeClr val="bg1"/>
                </a:solidFill>
                <a:latin typeface="Century Gothic" panose="020B0502020202020204" pitchFamily="34" charset="0"/>
              </a:rPr>
              <a:t>, ou de distance, quantifie la </a:t>
            </a:r>
            <a:r>
              <a:rPr lang="fr-FR" sz="2400" u="sng" dirty="0">
                <a:solidFill>
                  <a:schemeClr val="bg1"/>
                </a:solidFill>
                <a:latin typeface="Century Gothic" panose="020B0502020202020204" pitchFamily="34" charset="0"/>
              </a:rPr>
              <a:t>différence entre les compositions de deux échantillons</a:t>
            </a:r>
            <a:r>
              <a:rPr lang="fr-FR" sz="2000" dirty="0">
                <a:solidFill>
                  <a:schemeClr val="bg1"/>
                </a:solidFill>
                <a:latin typeface="Century Gothic" panose="020B0502020202020204" pitchFamily="34" charset="0"/>
              </a:rPr>
              <a:t>, exprimée en termes d’espèces, de composés chimiques, de traits, d’allèles ou de tous autres descripteurs. </a:t>
            </a:r>
          </a:p>
        </p:txBody>
      </p:sp>
      <p:sp>
        <p:nvSpPr>
          <p:cNvPr id="6" name="Rectangle 5"/>
          <p:cNvSpPr/>
          <p:nvPr/>
        </p:nvSpPr>
        <p:spPr>
          <a:xfrm>
            <a:off x="1388165" y="2533977"/>
            <a:ext cx="9803296" cy="769441"/>
          </a:xfrm>
          <a:prstGeom prst="rect">
            <a:avLst/>
          </a:prstGeom>
        </p:spPr>
        <p:txBody>
          <a:bodyPr wrap="square">
            <a:spAutoFit/>
          </a:bodyPr>
          <a:lstStyle/>
          <a:p>
            <a:r>
              <a:rPr lang="fr-FR" sz="2000" dirty="0">
                <a:solidFill>
                  <a:schemeClr val="bg1"/>
                </a:solidFill>
                <a:latin typeface="Century Gothic" panose="020B0502020202020204" pitchFamily="34" charset="0"/>
              </a:rPr>
              <a:t>Les indices de </a:t>
            </a:r>
            <a:r>
              <a:rPr lang="fr-FR" sz="2000" dirty="0" err="1">
                <a:solidFill>
                  <a:schemeClr val="bg1"/>
                </a:solidFill>
                <a:latin typeface="Century Gothic" panose="020B0502020202020204" pitchFamily="34" charset="0"/>
              </a:rPr>
              <a:t>dissimilarité</a:t>
            </a:r>
            <a:r>
              <a:rPr lang="fr-FR" sz="2000" dirty="0">
                <a:solidFill>
                  <a:schemeClr val="bg1"/>
                </a:solidFill>
                <a:latin typeface="Century Gothic" panose="020B0502020202020204" pitchFamily="34" charset="0"/>
              </a:rPr>
              <a:t> varient entre types de variables et selon les </a:t>
            </a:r>
            <a:r>
              <a:rPr lang="fr-FR" sz="2400" u="sng" dirty="0">
                <a:solidFill>
                  <a:schemeClr val="bg1"/>
                </a:solidFill>
                <a:latin typeface="Century Gothic" panose="020B0502020202020204" pitchFamily="34" charset="0"/>
              </a:rPr>
              <a:t>propriétés désirées</a:t>
            </a:r>
          </a:p>
        </p:txBody>
      </p:sp>
      <p:sp>
        <p:nvSpPr>
          <p:cNvPr id="7" name="Rectangle 6"/>
          <p:cNvSpPr/>
          <p:nvPr/>
        </p:nvSpPr>
        <p:spPr>
          <a:xfrm>
            <a:off x="1388165" y="5343436"/>
            <a:ext cx="9445486" cy="769441"/>
          </a:xfrm>
          <a:prstGeom prst="rect">
            <a:avLst/>
          </a:prstGeom>
        </p:spPr>
        <p:txBody>
          <a:bodyPr wrap="square">
            <a:spAutoFit/>
          </a:bodyPr>
          <a:lstStyle/>
          <a:p>
            <a:r>
              <a:rPr lang="fr-FR" sz="2000" dirty="0">
                <a:solidFill>
                  <a:schemeClr val="bg1"/>
                </a:solidFill>
                <a:latin typeface="Century Gothic" panose="020B0502020202020204" pitchFamily="34" charset="0"/>
                <a:ea typeface="Batang"/>
                <a:cs typeface="Times New Roman" panose="02020603050405020304" pitchFamily="18" charset="0"/>
              </a:rPr>
              <a:t>Peu de variables peuvent être représentées par une distance euclidienne : il faut donc les </a:t>
            </a:r>
            <a:r>
              <a:rPr lang="fr-FR" sz="2400" u="sng" dirty="0">
                <a:solidFill>
                  <a:schemeClr val="bg1"/>
                </a:solidFill>
                <a:latin typeface="Century Gothic" panose="020B0502020202020204" pitchFamily="34" charset="0"/>
                <a:ea typeface="Batang"/>
                <a:cs typeface="Times New Roman" panose="02020603050405020304" pitchFamily="18" charset="0"/>
              </a:rPr>
              <a:t>transformer</a:t>
            </a:r>
            <a:r>
              <a:rPr lang="fr-FR" sz="2000" dirty="0">
                <a:solidFill>
                  <a:schemeClr val="bg1"/>
                </a:solidFill>
                <a:latin typeface="Century Gothic" panose="020B0502020202020204" pitchFamily="34" charset="0"/>
                <a:ea typeface="Batang"/>
                <a:cs typeface="Times New Roman" panose="02020603050405020304" pitchFamily="18" charset="0"/>
              </a:rPr>
              <a:t> avant de les représenter graphiquement</a:t>
            </a:r>
            <a:endParaRPr lang="fr-FR" sz="2000" dirty="0">
              <a:solidFill>
                <a:schemeClr val="bg1"/>
              </a:solidFill>
              <a:latin typeface="Century Gothic" panose="020B0502020202020204" pitchFamily="34" charset="0"/>
            </a:endParaRPr>
          </a:p>
        </p:txBody>
      </p:sp>
      <p:sp>
        <p:nvSpPr>
          <p:cNvPr id="8" name="Rectangle 7"/>
          <p:cNvSpPr/>
          <p:nvPr/>
        </p:nvSpPr>
        <p:spPr>
          <a:xfrm>
            <a:off x="1388165" y="3872444"/>
            <a:ext cx="9445486" cy="1077218"/>
          </a:xfrm>
          <a:prstGeom prst="rect">
            <a:avLst/>
          </a:prstGeom>
        </p:spPr>
        <p:txBody>
          <a:bodyPr wrap="square">
            <a:spAutoFit/>
          </a:bodyPr>
          <a:lstStyle/>
          <a:p>
            <a:r>
              <a:rPr lang="fr-FR" sz="2000" dirty="0">
                <a:solidFill>
                  <a:schemeClr val="bg1"/>
                </a:solidFill>
                <a:latin typeface="Century Gothic" panose="020B0502020202020204" pitchFamily="34" charset="0"/>
                <a:ea typeface="Batang"/>
                <a:cs typeface="Times New Roman" panose="02020603050405020304" pitchFamily="18" charset="0"/>
              </a:rPr>
              <a:t>La </a:t>
            </a:r>
            <a:r>
              <a:rPr lang="fr-FR" sz="2400" u="sng" dirty="0">
                <a:solidFill>
                  <a:schemeClr val="bg1"/>
                </a:solidFill>
                <a:latin typeface="Century Gothic" panose="020B0502020202020204" pitchFamily="34" charset="0"/>
                <a:ea typeface="Batang"/>
                <a:cs typeface="Times New Roman" panose="02020603050405020304" pitchFamily="18" charset="0"/>
              </a:rPr>
              <a:t>distance euclidienne </a:t>
            </a:r>
            <a:r>
              <a:rPr lang="fr-FR" sz="2000" dirty="0">
                <a:solidFill>
                  <a:schemeClr val="bg1"/>
                </a:solidFill>
                <a:latin typeface="Century Gothic" panose="020B0502020202020204" pitchFamily="34" charset="0"/>
                <a:ea typeface="Batang"/>
                <a:cs typeface="Times New Roman" panose="02020603050405020304" pitchFamily="18" charset="0"/>
              </a:rPr>
              <a:t>représente sans déformation les </a:t>
            </a:r>
            <a:r>
              <a:rPr lang="fr-FR" sz="2000" dirty="0" err="1">
                <a:solidFill>
                  <a:schemeClr val="bg1"/>
                </a:solidFill>
                <a:latin typeface="Century Gothic" panose="020B0502020202020204" pitchFamily="34" charset="0"/>
                <a:ea typeface="Batang"/>
                <a:cs typeface="Times New Roman" panose="02020603050405020304" pitchFamily="18" charset="0"/>
              </a:rPr>
              <a:t>dissimilarités</a:t>
            </a:r>
            <a:r>
              <a:rPr lang="fr-FR" sz="2000" dirty="0">
                <a:solidFill>
                  <a:schemeClr val="bg1"/>
                </a:solidFill>
                <a:latin typeface="Century Gothic" panose="020B0502020202020204" pitchFamily="34" charset="0"/>
                <a:ea typeface="Batang"/>
                <a:cs typeface="Times New Roman" panose="02020603050405020304" pitchFamily="18" charset="0"/>
              </a:rPr>
              <a:t> entre individus sous forme d’un plan géométrique, c’est-à-dire d’un graphique ou  d’une cartographie. </a:t>
            </a:r>
            <a:endParaRPr lang="fr-FR" sz="20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607388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35169" y="1888434"/>
            <a:ext cx="8953500" cy="2308324"/>
          </a:xfrm>
          <a:prstGeom prst="rect">
            <a:avLst/>
          </a:prstGeom>
          <a:noFill/>
        </p:spPr>
        <p:txBody>
          <a:bodyPr wrap="square" rtlCol="0">
            <a:spAutoFit/>
          </a:bodyPr>
          <a:lstStyle/>
          <a:p>
            <a:r>
              <a:rPr lang="fr-FR" sz="3600" dirty="0">
                <a:latin typeface="Century Gothic" panose="020B0502020202020204" pitchFamily="34" charset="0"/>
              </a:rPr>
              <a:t>L’analyse factorielle des correspondances : </a:t>
            </a:r>
          </a:p>
          <a:p>
            <a:endParaRPr lang="fr-FR" sz="3600" dirty="0">
              <a:latin typeface="Century Gothic" panose="020B0502020202020204" pitchFamily="34" charset="0"/>
            </a:endParaRPr>
          </a:p>
          <a:p>
            <a:r>
              <a:rPr lang="fr-FR" sz="3600" dirty="0">
                <a:latin typeface="Century Gothic" panose="020B0502020202020204" pitchFamily="34" charset="0"/>
              </a:rPr>
              <a:t>Explorer une matrice sites x espèces</a:t>
            </a:r>
          </a:p>
        </p:txBody>
      </p:sp>
    </p:spTree>
    <p:extLst>
      <p:ext uri="{BB962C8B-B14F-4D97-AF65-F5344CB8AC3E}">
        <p14:creationId xmlns:p14="http://schemas.microsoft.com/office/powerpoint/2010/main" val="3089714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8F5EC74-3B30-5CBA-CA3E-7CA2EEE2FA41}"/>
              </a:ext>
            </a:extLst>
          </p:cNvPr>
          <p:cNvPicPr>
            <a:picLocks noChangeAspect="1"/>
          </p:cNvPicPr>
          <p:nvPr/>
        </p:nvPicPr>
        <p:blipFill>
          <a:blip r:embed="rId2"/>
          <a:stretch>
            <a:fillRect/>
          </a:stretch>
        </p:blipFill>
        <p:spPr bwMode="auto">
          <a:xfrm>
            <a:off x="3309555" y="0"/>
            <a:ext cx="8882445" cy="6858000"/>
          </a:xfrm>
          <a:prstGeom prst="rect">
            <a:avLst/>
          </a:prstGeom>
        </p:spPr>
      </p:pic>
      <p:pic>
        <p:nvPicPr>
          <p:cNvPr id="5" name="Image 4">
            <a:extLst>
              <a:ext uri="{FF2B5EF4-FFF2-40B4-BE49-F238E27FC236}">
                <a16:creationId xmlns:a16="http://schemas.microsoft.com/office/drawing/2014/main" id="{BA47E079-EB25-0EFF-CF86-B440503C2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403" y="2666820"/>
            <a:ext cx="2807124" cy="1524360"/>
          </a:xfrm>
          <a:prstGeom prst="rect">
            <a:avLst/>
          </a:prstGeom>
          <a:effectLst>
            <a:softEdge rad="127000"/>
          </a:effectLst>
        </p:spPr>
      </p:pic>
      <p:pic>
        <p:nvPicPr>
          <p:cNvPr id="6" name="Image 5">
            <a:extLst>
              <a:ext uri="{FF2B5EF4-FFF2-40B4-BE49-F238E27FC236}">
                <a16:creationId xmlns:a16="http://schemas.microsoft.com/office/drawing/2014/main" id="{643F5A33-C7AA-9112-D871-6ADE2AB1D7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403" y="4946066"/>
            <a:ext cx="2908300" cy="1707525"/>
          </a:xfrm>
          <a:prstGeom prst="rect">
            <a:avLst/>
          </a:prstGeom>
          <a:effectLst>
            <a:softEdge rad="127000"/>
          </a:effectLst>
        </p:spPr>
      </p:pic>
      <p:pic>
        <p:nvPicPr>
          <p:cNvPr id="7" name="Image 6">
            <a:extLst>
              <a:ext uri="{FF2B5EF4-FFF2-40B4-BE49-F238E27FC236}">
                <a16:creationId xmlns:a16="http://schemas.microsoft.com/office/drawing/2014/main" id="{6B3E6EF0-E11F-FBE1-0E9E-B01AC94BCD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524" y="204409"/>
            <a:ext cx="2668058" cy="1966578"/>
          </a:xfrm>
          <a:prstGeom prst="rect">
            <a:avLst/>
          </a:prstGeom>
          <a:effectLst>
            <a:softEdge rad="127000"/>
          </a:effectLst>
        </p:spPr>
      </p:pic>
    </p:spTree>
    <p:extLst>
      <p:ext uri="{BB962C8B-B14F-4D97-AF65-F5344CB8AC3E}">
        <p14:creationId xmlns:p14="http://schemas.microsoft.com/office/powerpoint/2010/main" val="1841475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3372D35-0324-1789-C9B0-0EE2C376C9F4}"/>
              </a:ext>
            </a:extLst>
          </p:cNvPr>
          <p:cNvPicPr>
            <a:picLocks noChangeAspect="1"/>
          </p:cNvPicPr>
          <p:nvPr/>
        </p:nvPicPr>
        <p:blipFill>
          <a:blip r:embed="rId2"/>
          <a:stretch>
            <a:fillRect/>
          </a:stretch>
        </p:blipFill>
        <p:spPr bwMode="auto">
          <a:xfrm>
            <a:off x="3309555" y="0"/>
            <a:ext cx="8882445" cy="6858000"/>
          </a:xfrm>
          <a:prstGeom prst="rect">
            <a:avLst/>
          </a:prstGeom>
        </p:spPr>
      </p:pic>
      <p:pic>
        <p:nvPicPr>
          <p:cNvPr id="4" name="Image 3">
            <a:extLst>
              <a:ext uri="{FF2B5EF4-FFF2-40B4-BE49-F238E27FC236}">
                <a16:creationId xmlns:a16="http://schemas.microsoft.com/office/drawing/2014/main" id="{72BBF5F4-CC9A-3209-8767-A9220ED7EE72}"/>
              </a:ext>
            </a:extLst>
          </p:cNvPr>
          <p:cNvPicPr>
            <a:picLocks noChangeAspect="1"/>
          </p:cNvPicPr>
          <p:nvPr/>
        </p:nvPicPr>
        <p:blipFill>
          <a:blip r:embed="rId3"/>
          <a:stretch>
            <a:fillRect/>
          </a:stretch>
        </p:blipFill>
        <p:spPr>
          <a:xfrm>
            <a:off x="335280" y="919734"/>
            <a:ext cx="5760720" cy="5018532"/>
          </a:xfrm>
          <a:prstGeom prst="rect">
            <a:avLst/>
          </a:prstGeom>
          <a:solidFill>
            <a:schemeClr val="bg1"/>
          </a:solidFill>
        </p:spPr>
      </p:pic>
      <p:sp>
        <p:nvSpPr>
          <p:cNvPr id="6" name="ZoneTexte 5">
            <a:extLst>
              <a:ext uri="{FF2B5EF4-FFF2-40B4-BE49-F238E27FC236}">
                <a16:creationId xmlns:a16="http://schemas.microsoft.com/office/drawing/2014/main" id="{9365E59F-6F5E-4A27-EF1D-94B2EEB391BD}"/>
              </a:ext>
            </a:extLst>
          </p:cNvPr>
          <p:cNvSpPr txBox="1"/>
          <p:nvPr/>
        </p:nvSpPr>
        <p:spPr>
          <a:xfrm>
            <a:off x="6798945" y="285750"/>
            <a:ext cx="5057775" cy="6124754"/>
          </a:xfrm>
          <a:prstGeom prst="rect">
            <a:avLst/>
          </a:prstGeom>
          <a:solidFill>
            <a:schemeClr val="bg1">
              <a:alpha val="92157"/>
            </a:schemeClr>
          </a:solidFill>
        </p:spPr>
        <p:txBody>
          <a:bodyPr wrap="square" rtlCol="0">
            <a:spAutoFit/>
          </a:bodyPr>
          <a:lstStyle/>
          <a:p>
            <a:r>
              <a:rPr lang="fr-FR" sz="2800" b="1" dirty="0">
                <a:latin typeface="Century Gothic" panose="020B0502020202020204" pitchFamily="34" charset="0"/>
              </a:rPr>
              <a:t>Objectif : visualiser les assemblages d’espèces:</a:t>
            </a:r>
          </a:p>
          <a:p>
            <a:endParaRPr lang="fr-FR" sz="2800" dirty="0">
              <a:latin typeface="Century Gothic" panose="020B0502020202020204" pitchFamily="34" charset="0"/>
            </a:endParaRPr>
          </a:p>
          <a:p>
            <a:pPr marL="457200" indent="-457200">
              <a:buFontTx/>
              <a:buChar char="-"/>
            </a:pPr>
            <a:r>
              <a:rPr lang="fr-FR" sz="2800" dirty="0">
                <a:latin typeface="Century Gothic" panose="020B0502020202020204" pitchFamily="34" charset="0"/>
              </a:rPr>
              <a:t>Coexistences / exclusions entre espèces</a:t>
            </a:r>
          </a:p>
          <a:p>
            <a:endParaRPr lang="fr-FR" sz="2800" dirty="0">
              <a:latin typeface="Century Gothic" panose="020B0502020202020204" pitchFamily="34" charset="0"/>
            </a:endParaRPr>
          </a:p>
          <a:p>
            <a:pPr marL="457200" indent="-457200">
              <a:buFontTx/>
              <a:buChar char="-"/>
            </a:pPr>
            <a:r>
              <a:rPr lang="fr-FR" sz="2800" dirty="0">
                <a:latin typeface="Century Gothic" panose="020B0502020202020204" pitchFamily="34" charset="0"/>
              </a:rPr>
              <a:t>Ressemblances / dissemblances entre sites</a:t>
            </a:r>
          </a:p>
          <a:p>
            <a:endParaRPr lang="fr-FR" sz="2800" dirty="0">
              <a:latin typeface="Century Gothic" panose="020B0502020202020204" pitchFamily="34" charset="0"/>
            </a:endParaRPr>
          </a:p>
          <a:p>
            <a:r>
              <a:rPr lang="fr-FR" sz="2800" dirty="0">
                <a:latin typeface="Century Gothic" panose="020B0502020202020204" pitchFamily="34" charset="0"/>
              </a:rPr>
              <a:t>394 sites, 24 espèces</a:t>
            </a:r>
          </a:p>
          <a:p>
            <a:endParaRPr lang="fr-FR" sz="2800" dirty="0">
              <a:latin typeface="Century Gothic" panose="020B0502020202020204" pitchFamily="34" charset="0"/>
            </a:endParaRPr>
          </a:p>
          <a:p>
            <a:endParaRPr lang="fr-FR" sz="2800" dirty="0">
              <a:latin typeface="Century Gothic" panose="020B0502020202020204" pitchFamily="34" charset="0"/>
            </a:endParaRPr>
          </a:p>
          <a:p>
            <a:r>
              <a:rPr lang="fr-FR" sz="2800" dirty="0">
                <a:latin typeface="Century Gothic" panose="020B0502020202020204" pitchFamily="34" charset="0"/>
              </a:rPr>
              <a:t>Impossible d’explorer cette table « à vue »</a:t>
            </a:r>
          </a:p>
        </p:txBody>
      </p:sp>
    </p:spTree>
    <p:extLst>
      <p:ext uri="{BB962C8B-B14F-4D97-AF65-F5344CB8AC3E}">
        <p14:creationId xmlns:p14="http://schemas.microsoft.com/office/powerpoint/2010/main" val="2898800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9190850" y="1818068"/>
            <a:ext cx="2882620" cy="47351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6" name="Rectangle 25"/>
          <p:cNvSpPr/>
          <p:nvPr/>
        </p:nvSpPr>
        <p:spPr>
          <a:xfrm>
            <a:off x="3061345" y="1818068"/>
            <a:ext cx="2882620" cy="47351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 name="Rectangle 6"/>
          <p:cNvSpPr/>
          <p:nvPr/>
        </p:nvSpPr>
        <p:spPr>
          <a:xfrm>
            <a:off x="80713" y="1818068"/>
            <a:ext cx="2882620" cy="47351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 name="Titre 1"/>
          <p:cNvSpPr>
            <a:spLocks noGrp="1"/>
          </p:cNvSpPr>
          <p:nvPr>
            <p:ph type="title"/>
          </p:nvPr>
        </p:nvSpPr>
        <p:spPr>
          <a:xfrm>
            <a:off x="354928" y="451019"/>
            <a:ext cx="7886700" cy="994172"/>
          </a:xfrm>
        </p:spPr>
        <p:txBody>
          <a:bodyPr/>
          <a:lstStyle/>
          <a:p>
            <a:r>
              <a:rPr lang="fr-FR" dirty="0"/>
              <a:t>Ce qu’on va faire dans ce cours</a:t>
            </a:r>
          </a:p>
        </p:txBody>
      </p:sp>
      <p:sp>
        <p:nvSpPr>
          <p:cNvPr id="11" name="ZoneTexte 10"/>
          <p:cNvSpPr txBox="1"/>
          <p:nvPr/>
        </p:nvSpPr>
        <p:spPr>
          <a:xfrm>
            <a:off x="193687" y="2075705"/>
            <a:ext cx="2482091" cy="507831"/>
          </a:xfrm>
          <a:prstGeom prst="rect">
            <a:avLst/>
          </a:prstGeom>
          <a:noFill/>
        </p:spPr>
        <p:txBody>
          <a:bodyPr wrap="square" rtlCol="0">
            <a:spAutoFit/>
          </a:bodyPr>
          <a:lstStyle/>
          <a:p>
            <a:pPr algn="ctr"/>
            <a:r>
              <a:rPr lang="fr-FR" sz="1350" dirty="0"/>
              <a:t>Décrire les similitudes entre des communautés de libellules</a:t>
            </a:r>
          </a:p>
        </p:txBody>
      </p:sp>
      <p:sp>
        <p:nvSpPr>
          <p:cNvPr id="12" name="ZoneTexte 11"/>
          <p:cNvSpPr txBox="1"/>
          <p:nvPr/>
        </p:nvSpPr>
        <p:spPr>
          <a:xfrm>
            <a:off x="3557841" y="2075705"/>
            <a:ext cx="1889627" cy="507831"/>
          </a:xfrm>
          <a:prstGeom prst="rect">
            <a:avLst/>
          </a:prstGeom>
          <a:noFill/>
        </p:spPr>
        <p:txBody>
          <a:bodyPr wrap="square" rtlCol="0">
            <a:spAutoFit/>
          </a:bodyPr>
          <a:lstStyle/>
          <a:p>
            <a:pPr algn="ctr"/>
            <a:r>
              <a:rPr lang="fr-FR" sz="1350" dirty="0"/>
              <a:t>Caractériser le climat d’une région</a:t>
            </a:r>
          </a:p>
        </p:txBody>
      </p:sp>
      <p:pic>
        <p:nvPicPr>
          <p:cNvPr id="23" name="Imag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75" y="2915531"/>
            <a:ext cx="2424916" cy="1546401"/>
          </a:xfrm>
          <a:prstGeom prst="rect">
            <a:avLst/>
          </a:prstGeom>
          <a:effectLst>
            <a:softEdge rad="127000"/>
          </a:effectLst>
        </p:spPr>
      </p:pic>
      <p:pic>
        <p:nvPicPr>
          <p:cNvPr id="24" name="Image 23"/>
          <p:cNvPicPr/>
          <p:nvPr/>
        </p:nvPicPr>
        <p:blipFill rotWithShape="1">
          <a:blip r:embed="rId3" cstate="print">
            <a:extLst>
              <a:ext uri="{28A0092B-C50C-407E-A947-70E740481C1C}">
                <a14:useLocalDpi xmlns:a14="http://schemas.microsoft.com/office/drawing/2010/main" val="0"/>
              </a:ext>
            </a:extLst>
          </a:blip>
          <a:srcRect/>
          <a:stretch/>
        </p:blipFill>
        <p:spPr>
          <a:xfrm>
            <a:off x="473462" y="4584346"/>
            <a:ext cx="1939538" cy="1853673"/>
          </a:xfrm>
          <a:prstGeom prst="rect">
            <a:avLst/>
          </a:prstGeom>
        </p:spPr>
      </p:pic>
      <p:pic>
        <p:nvPicPr>
          <p:cNvPr id="25" name="Image 24"/>
          <p:cNvPicPr/>
          <p:nvPr/>
        </p:nvPicPr>
        <p:blipFill>
          <a:blip r:embed="rId4" cstate="print">
            <a:extLst>
              <a:ext uri="{28A0092B-C50C-407E-A947-70E740481C1C}">
                <a14:useLocalDpi xmlns:a14="http://schemas.microsoft.com/office/drawing/2010/main" val="0"/>
              </a:ext>
            </a:extLst>
          </a:blip>
          <a:stretch>
            <a:fillRect/>
          </a:stretch>
        </p:blipFill>
        <p:spPr>
          <a:xfrm>
            <a:off x="3336715" y="2972406"/>
            <a:ext cx="2331878" cy="1425501"/>
          </a:xfrm>
          <a:prstGeom prst="rect">
            <a:avLst/>
          </a:prstGeom>
        </p:spPr>
      </p:pic>
      <p:pic>
        <p:nvPicPr>
          <p:cNvPr id="27" name="Imag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3620" y="4584346"/>
            <a:ext cx="2118068" cy="1853673"/>
          </a:xfrm>
          <a:prstGeom prst="rect">
            <a:avLst/>
          </a:prstGeom>
        </p:spPr>
      </p:pic>
      <p:sp>
        <p:nvSpPr>
          <p:cNvPr id="28" name="Rectangle 27"/>
          <p:cNvSpPr/>
          <p:nvPr/>
        </p:nvSpPr>
        <p:spPr>
          <a:xfrm>
            <a:off x="6058184" y="1818068"/>
            <a:ext cx="2882620" cy="47351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9" name="ZoneTexte 28"/>
          <p:cNvSpPr txBox="1"/>
          <p:nvPr/>
        </p:nvSpPr>
        <p:spPr>
          <a:xfrm>
            <a:off x="6392401" y="2075704"/>
            <a:ext cx="2141999" cy="507831"/>
          </a:xfrm>
          <a:prstGeom prst="rect">
            <a:avLst/>
          </a:prstGeom>
          <a:noFill/>
        </p:spPr>
        <p:txBody>
          <a:bodyPr wrap="square" rtlCol="0">
            <a:spAutoFit/>
          </a:bodyPr>
          <a:lstStyle/>
          <a:p>
            <a:pPr algn="ctr"/>
            <a:r>
              <a:rPr lang="fr-FR" sz="1350" dirty="0"/>
              <a:t>Différencier deux espèces par leurs chants</a:t>
            </a:r>
          </a:p>
        </p:txBody>
      </p:sp>
      <p:pic>
        <p:nvPicPr>
          <p:cNvPr id="30" name="Imag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0082" y="2990684"/>
            <a:ext cx="1691546" cy="1492420"/>
          </a:xfrm>
          <a:prstGeom prst="rect">
            <a:avLst/>
          </a:prstGeom>
        </p:spPr>
      </p:pic>
      <p:pic>
        <p:nvPicPr>
          <p:cNvPr id="31" name="Image 30"/>
          <p:cNvPicPr/>
          <p:nvPr/>
        </p:nvPicPr>
        <p:blipFill>
          <a:blip r:embed="rId7" cstate="print">
            <a:extLst>
              <a:ext uri="{28A0092B-C50C-407E-A947-70E740481C1C}">
                <a14:useLocalDpi xmlns:a14="http://schemas.microsoft.com/office/drawing/2010/main" val="0"/>
              </a:ext>
            </a:extLst>
          </a:blip>
          <a:stretch>
            <a:fillRect/>
          </a:stretch>
        </p:blipFill>
        <p:spPr>
          <a:xfrm>
            <a:off x="6223000" y="4584346"/>
            <a:ext cx="2553653" cy="1876090"/>
          </a:xfrm>
          <a:prstGeom prst="rect">
            <a:avLst/>
          </a:prstGeom>
        </p:spPr>
      </p:pic>
      <p:pic>
        <p:nvPicPr>
          <p:cNvPr id="32" name="Imag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68934" y="4584346"/>
            <a:ext cx="2000904" cy="1827834"/>
          </a:xfrm>
          <a:prstGeom prst="rect">
            <a:avLst/>
          </a:prstGeom>
        </p:spPr>
      </p:pic>
      <p:sp>
        <p:nvSpPr>
          <p:cNvPr id="34" name="ZoneTexte 33"/>
          <p:cNvSpPr txBox="1"/>
          <p:nvPr/>
        </p:nvSpPr>
        <p:spPr>
          <a:xfrm>
            <a:off x="9381134" y="2075704"/>
            <a:ext cx="2141999" cy="715581"/>
          </a:xfrm>
          <a:prstGeom prst="rect">
            <a:avLst/>
          </a:prstGeom>
          <a:noFill/>
        </p:spPr>
        <p:txBody>
          <a:bodyPr wrap="square" rtlCol="0">
            <a:spAutoFit/>
          </a:bodyPr>
          <a:lstStyle/>
          <a:p>
            <a:pPr algn="ctr"/>
            <a:r>
              <a:rPr lang="fr-FR" sz="1350" dirty="0"/>
              <a:t>Comparer les préférences écologiques de plusieurs espèces de reptiles</a:t>
            </a:r>
          </a:p>
        </p:txBody>
      </p:sp>
      <p:pic>
        <p:nvPicPr>
          <p:cNvPr id="35" name="Imag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84052" y="3093219"/>
            <a:ext cx="2370667" cy="1287350"/>
          </a:xfrm>
          <a:prstGeom prst="rect">
            <a:avLst/>
          </a:prstGeom>
          <a:effectLst>
            <a:softEdge rad="127000"/>
          </a:effectLst>
        </p:spPr>
      </p:pic>
    </p:spTree>
    <p:extLst>
      <p:ext uri="{BB962C8B-B14F-4D97-AF65-F5344CB8AC3E}">
        <p14:creationId xmlns:p14="http://schemas.microsoft.com/office/powerpoint/2010/main" val="3906955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B440423-572E-CB48-2BD1-8911AF2C5C29}"/>
              </a:ext>
            </a:extLst>
          </p:cNvPr>
          <p:cNvPicPr>
            <a:picLocks noChangeAspect="1"/>
          </p:cNvPicPr>
          <p:nvPr/>
        </p:nvPicPr>
        <p:blipFill>
          <a:blip r:embed="rId2"/>
          <a:stretch>
            <a:fillRect/>
          </a:stretch>
        </p:blipFill>
        <p:spPr>
          <a:xfrm>
            <a:off x="519112" y="395287"/>
            <a:ext cx="7286625" cy="1666875"/>
          </a:xfrm>
          <a:prstGeom prst="rect">
            <a:avLst/>
          </a:prstGeom>
          <a:ln>
            <a:solidFill>
              <a:schemeClr val="tx1"/>
            </a:solidFill>
          </a:ln>
        </p:spPr>
      </p:pic>
      <p:pic>
        <p:nvPicPr>
          <p:cNvPr id="7" name="Image 6">
            <a:extLst>
              <a:ext uri="{FF2B5EF4-FFF2-40B4-BE49-F238E27FC236}">
                <a16:creationId xmlns:a16="http://schemas.microsoft.com/office/drawing/2014/main" id="{C16BE751-7075-721A-ED8B-EE76997037F9}"/>
              </a:ext>
            </a:extLst>
          </p:cNvPr>
          <p:cNvPicPr>
            <a:picLocks noChangeAspect="1"/>
          </p:cNvPicPr>
          <p:nvPr/>
        </p:nvPicPr>
        <p:blipFill>
          <a:blip r:embed="rId3"/>
          <a:stretch>
            <a:fillRect/>
          </a:stretch>
        </p:blipFill>
        <p:spPr>
          <a:xfrm>
            <a:off x="5865685" y="2190750"/>
            <a:ext cx="5284046" cy="4667250"/>
          </a:xfrm>
          <a:prstGeom prst="rect">
            <a:avLst/>
          </a:prstGeom>
        </p:spPr>
      </p:pic>
      <p:sp>
        <p:nvSpPr>
          <p:cNvPr id="8" name="Flèche : courbe vers la droite 7">
            <a:extLst>
              <a:ext uri="{FF2B5EF4-FFF2-40B4-BE49-F238E27FC236}">
                <a16:creationId xmlns:a16="http://schemas.microsoft.com/office/drawing/2014/main" id="{D8FADEC7-0454-1143-5093-6B47282C5A6A}"/>
              </a:ext>
            </a:extLst>
          </p:cNvPr>
          <p:cNvSpPr/>
          <p:nvPr/>
        </p:nvSpPr>
        <p:spPr>
          <a:xfrm rot="19795283">
            <a:off x="5486400" y="2158300"/>
            <a:ext cx="962025" cy="2152650"/>
          </a:xfrm>
          <a:prstGeom prst="curvedRight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ZoneTexte 8">
            <a:extLst>
              <a:ext uri="{FF2B5EF4-FFF2-40B4-BE49-F238E27FC236}">
                <a16:creationId xmlns:a16="http://schemas.microsoft.com/office/drawing/2014/main" id="{C6303CEE-E429-A36D-D42B-BA992C317455}"/>
              </a:ext>
            </a:extLst>
          </p:cNvPr>
          <p:cNvSpPr txBox="1"/>
          <p:nvPr/>
        </p:nvSpPr>
        <p:spPr>
          <a:xfrm>
            <a:off x="819150" y="2952750"/>
            <a:ext cx="4105275" cy="830997"/>
          </a:xfrm>
          <a:prstGeom prst="rect">
            <a:avLst/>
          </a:prstGeom>
          <a:noFill/>
        </p:spPr>
        <p:txBody>
          <a:bodyPr wrap="square" rtlCol="0">
            <a:spAutoFit/>
          </a:bodyPr>
          <a:lstStyle/>
          <a:p>
            <a:r>
              <a:rPr lang="fr-FR" sz="2400" dirty="0">
                <a:latin typeface="Century Gothic" panose="020B0502020202020204" pitchFamily="34" charset="0"/>
              </a:rPr>
              <a:t>Matrice de dissimilarité sur une distance du Chi²</a:t>
            </a:r>
          </a:p>
        </p:txBody>
      </p:sp>
      <p:sp>
        <p:nvSpPr>
          <p:cNvPr id="10" name="ZoneTexte 9">
            <a:extLst>
              <a:ext uri="{FF2B5EF4-FFF2-40B4-BE49-F238E27FC236}">
                <a16:creationId xmlns:a16="http://schemas.microsoft.com/office/drawing/2014/main" id="{E5BB9E9E-5BCB-9E38-742E-F9CD927AF9EA}"/>
              </a:ext>
            </a:extLst>
          </p:cNvPr>
          <p:cNvSpPr txBox="1"/>
          <p:nvPr/>
        </p:nvSpPr>
        <p:spPr>
          <a:xfrm>
            <a:off x="752235" y="4075540"/>
            <a:ext cx="5522785" cy="1938992"/>
          </a:xfrm>
          <a:prstGeom prst="rect">
            <a:avLst/>
          </a:prstGeom>
          <a:noFill/>
        </p:spPr>
        <p:txBody>
          <a:bodyPr wrap="square" rtlCol="0">
            <a:spAutoFit/>
          </a:bodyPr>
          <a:lstStyle/>
          <a:p>
            <a:pPr marL="342900" indent="-342900">
              <a:buFont typeface="Wingdings" panose="05000000000000000000" pitchFamily="2" charset="2"/>
              <a:buChar char="à"/>
            </a:pPr>
            <a:r>
              <a:rPr lang="fr-FR" sz="2400" dirty="0">
                <a:latin typeface="Century Gothic" panose="020B0502020202020204" pitchFamily="34" charset="0"/>
                <a:sym typeface="Wingdings" panose="05000000000000000000" pitchFamily="2" charset="2"/>
              </a:rPr>
              <a:t>Trop de sites</a:t>
            </a:r>
          </a:p>
          <a:p>
            <a:pPr marL="342900" indent="-342900">
              <a:buFont typeface="Wingdings" panose="05000000000000000000" pitchFamily="2" charset="2"/>
              <a:buChar char="à"/>
            </a:pPr>
            <a:r>
              <a:rPr lang="fr-FR" sz="2400" dirty="0">
                <a:latin typeface="Century Gothic" panose="020B0502020202020204" pitchFamily="34" charset="0"/>
                <a:sym typeface="Wingdings" panose="05000000000000000000" pitchFamily="2" charset="2"/>
              </a:rPr>
              <a:t>Variabilité diffuse</a:t>
            </a:r>
          </a:p>
          <a:p>
            <a:r>
              <a:rPr lang="fr-FR" sz="2400" i="1" dirty="0">
                <a:latin typeface="Century Gothic" panose="020B0502020202020204" pitchFamily="34" charset="0"/>
                <a:sym typeface="Wingdings" panose="05000000000000000000" pitchFamily="2" charset="2"/>
              </a:rPr>
              <a:t>= illisible</a:t>
            </a:r>
          </a:p>
          <a:p>
            <a:endParaRPr lang="fr-FR" sz="2400" b="1" i="1" dirty="0">
              <a:latin typeface="Century Gothic" panose="020B0502020202020204" pitchFamily="34" charset="0"/>
              <a:sym typeface="Wingdings" panose="05000000000000000000" pitchFamily="2" charset="2"/>
            </a:endParaRPr>
          </a:p>
          <a:p>
            <a:r>
              <a:rPr lang="fr-FR" sz="2400" b="1" dirty="0">
                <a:latin typeface="Century Gothic" panose="020B0502020202020204" pitchFamily="34" charset="0"/>
                <a:sym typeface="Wingdings" panose="05000000000000000000" pitchFamily="2" charset="2"/>
              </a:rPr>
              <a:t>Solution : réduire la dimensionnalité</a:t>
            </a:r>
            <a:endParaRPr lang="fr-FR" sz="2400" b="1" dirty="0">
              <a:latin typeface="Century Gothic" panose="020B0502020202020204" pitchFamily="34" charset="0"/>
            </a:endParaRPr>
          </a:p>
        </p:txBody>
      </p:sp>
    </p:spTree>
    <p:extLst>
      <p:ext uri="{BB962C8B-B14F-4D97-AF65-F5344CB8AC3E}">
        <p14:creationId xmlns:p14="http://schemas.microsoft.com/office/powerpoint/2010/main" val="1895998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FC666EF-B6E2-CD5C-6BEC-46017C238699}"/>
              </a:ext>
            </a:extLst>
          </p:cNvPr>
          <p:cNvPicPr>
            <a:picLocks noChangeAspect="1"/>
          </p:cNvPicPr>
          <p:nvPr/>
        </p:nvPicPr>
        <p:blipFill>
          <a:blip r:embed="rId2"/>
          <a:stretch>
            <a:fillRect/>
          </a:stretch>
        </p:blipFill>
        <p:spPr>
          <a:xfrm>
            <a:off x="5865685" y="2190750"/>
            <a:ext cx="5284046" cy="4667250"/>
          </a:xfrm>
          <a:prstGeom prst="rect">
            <a:avLst/>
          </a:prstGeom>
        </p:spPr>
      </p:pic>
      <p:sp>
        <p:nvSpPr>
          <p:cNvPr id="5" name="ZoneTexte 4">
            <a:extLst>
              <a:ext uri="{FF2B5EF4-FFF2-40B4-BE49-F238E27FC236}">
                <a16:creationId xmlns:a16="http://schemas.microsoft.com/office/drawing/2014/main" id="{45C6116C-0B1C-3B5B-7FF0-0E68762BEEF0}"/>
              </a:ext>
            </a:extLst>
          </p:cNvPr>
          <p:cNvSpPr txBox="1"/>
          <p:nvPr/>
        </p:nvSpPr>
        <p:spPr>
          <a:xfrm>
            <a:off x="190499" y="523875"/>
            <a:ext cx="7562851" cy="4154984"/>
          </a:xfrm>
          <a:prstGeom prst="rect">
            <a:avLst/>
          </a:prstGeom>
          <a:noFill/>
        </p:spPr>
        <p:txBody>
          <a:bodyPr wrap="square" rtlCol="0">
            <a:spAutoFit/>
          </a:bodyPr>
          <a:lstStyle/>
          <a:p>
            <a:r>
              <a:rPr lang="fr-FR" sz="2400" b="1" u="sng" dirty="0">
                <a:latin typeface="Century Gothic" panose="020B0502020202020204" pitchFamily="34" charset="0"/>
              </a:rPr>
              <a:t>Nos besoins : </a:t>
            </a:r>
          </a:p>
          <a:p>
            <a:endParaRPr lang="fr-FR" sz="2400" b="1" dirty="0">
              <a:latin typeface="Century Gothic" panose="020B0502020202020204" pitchFamily="34" charset="0"/>
            </a:endParaRPr>
          </a:p>
          <a:p>
            <a:r>
              <a:rPr lang="fr-FR" sz="2400" b="1" dirty="0">
                <a:latin typeface="Century Gothic" panose="020B0502020202020204" pitchFamily="34" charset="0"/>
              </a:rPr>
              <a:t>K </a:t>
            </a:r>
            <a:r>
              <a:rPr lang="fr-FR" sz="2400" dirty="0">
                <a:latin typeface="Century Gothic" panose="020B0502020202020204" pitchFamily="34" charset="0"/>
              </a:rPr>
              <a:t>dimensions -&gt; résumé en </a:t>
            </a:r>
            <a:r>
              <a:rPr lang="fr-FR" sz="2400" b="1" dirty="0">
                <a:latin typeface="Century Gothic" panose="020B0502020202020204" pitchFamily="34" charset="0"/>
              </a:rPr>
              <a:t>n&lt;K</a:t>
            </a:r>
            <a:r>
              <a:rPr lang="fr-FR" sz="2400" dirty="0">
                <a:latin typeface="Century Gothic" panose="020B0502020202020204" pitchFamily="34" charset="0"/>
              </a:rPr>
              <a:t> dimensions</a:t>
            </a:r>
          </a:p>
          <a:p>
            <a:endParaRPr lang="fr-FR" sz="2400" b="1" dirty="0">
              <a:latin typeface="Century Gothic" panose="020B0502020202020204" pitchFamily="34" charset="0"/>
            </a:endParaRPr>
          </a:p>
          <a:p>
            <a:r>
              <a:rPr lang="fr-FR" sz="2400" dirty="0">
                <a:latin typeface="Century Gothic" panose="020B0502020202020204" pitchFamily="34" charset="0"/>
              </a:rPr>
              <a:t>Espace non euclidien -&gt; espace euclidien</a:t>
            </a:r>
          </a:p>
          <a:p>
            <a:endParaRPr lang="fr-FR" sz="2400" dirty="0">
              <a:latin typeface="Century Gothic" panose="020B0502020202020204" pitchFamily="34" charset="0"/>
            </a:endParaRPr>
          </a:p>
          <a:p>
            <a:r>
              <a:rPr lang="fr-FR" sz="2400" dirty="0">
                <a:latin typeface="Century Gothic" panose="020B0502020202020204" pitchFamily="34" charset="0"/>
              </a:rPr>
              <a:t>Distorsion minimale des dissimilarités</a:t>
            </a:r>
          </a:p>
          <a:p>
            <a:endParaRPr lang="fr-FR" sz="2400" dirty="0">
              <a:latin typeface="Century Gothic" panose="020B0502020202020204" pitchFamily="34" charset="0"/>
            </a:endParaRPr>
          </a:p>
          <a:p>
            <a:r>
              <a:rPr lang="fr-FR" sz="2400" b="1" u="sng" dirty="0">
                <a:latin typeface="Century Gothic" panose="020B0502020202020204" pitchFamily="34" charset="0"/>
              </a:rPr>
              <a:t>Une solution : la diagonalisation</a:t>
            </a:r>
          </a:p>
          <a:p>
            <a:endParaRPr lang="fr-FR" sz="2400" b="1" dirty="0">
              <a:latin typeface="Century Gothic" panose="020B0502020202020204" pitchFamily="34" charset="0"/>
            </a:endParaRPr>
          </a:p>
          <a:p>
            <a:endParaRPr lang="fr-FR" sz="2400" dirty="0">
              <a:latin typeface="Century Gothic" panose="020B0502020202020204" pitchFamily="34" charset="0"/>
            </a:endParaRPr>
          </a:p>
        </p:txBody>
      </p:sp>
      <p:sp>
        <p:nvSpPr>
          <p:cNvPr id="6" name="Parenthèses 5">
            <a:extLst>
              <a:ext uri="{FF2B5EF4-FFF2-40B4-BE49-F238E27FC236}">
                <a16:creationId xmlns:a16="http://schemas.microsoft.com/office/drawing/2014/main" id="{7D29AC8A-6940-6964-A050-FC6079582934}"/>
              </a:ext>
            </a:extLst>
          </p:cNvPr>
          <p:cNvSpPr/>
          <p:nvPr/>
        </p:nvSpPr>
        <p:spPr>
          <a:xfrm>
            <a:off x="1676400" y="4381500"/>
            <a:ext cx="1419225" cy="1143000"/>
          </a:xfrm>
          <a:prstGeom prst="bracketPair">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Parenthèses 6">
            <a:extLst>
              <a:ext uri="{FF2B5EF4-FFF2-40B4-BE49-F238E27FC236}">
                <a16:creationId xmlns:a16="http://schemas.microsoft.com/office/drawing/2014/main" id="{E8F20BB6-0CA6-61A6-696E-AE24B9C479CF}"/>
              </a:ext>
            </a:extLst>
          </p:cNvPr>
          <p:cNvSpPr/>
          <p:nvPr/>
        </p:nvSpPr>
        <p:spPr>
          <a:xfrm>
            <a:off x="4467225" y="4381500"/>
            <a:ext cx="285750" cy="1143000"/>
          </a:xfrm>
          <a:prstGeom prst="bracketPair">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ZoneTexte 7">
            <a:extLst>
              <a:ext uri="{FF2B5EF4-FFF2-40B4-BE49-F238E27FC236}">
                <a16:creationId xmlns:a16="http://schemas.microsoft.com/office/drawing/2014/main" id="{DD7A65B4-A1E2-9ED6-B7EE-24A5C71F096F}"/>
              </a:ext>
            </a:extLst>
          </p:cNvPr>
          <p:cNvSpPr txBox="1"/>
          <p:nvPr/>
        </p:nvSpPr>
        <p:spPr>
          <a:xfrm>
            <a:off x="3200402" y="4615905"/>
            <a:ext cx="1533524" cy="584775"/>
          </a:xfrm>
          <a:prstGeom prst="rect">
            <a:avLst/>
          </a:prstGeom>
          <a:noFill/>
        </p:spPr>
        <p:txBody>
          <a:bodyPr wrap="square" rtlCol="0">
            <a:spAutoFit/>
          </a:bodyPr>
          <a:lstStyle/>
          <a:p>
            <a:r>
              <a:rPr lang="fr-FR" sz="3200" dirty="0">
                <a:latin typeface="Century Gothic" panose="020B0502020202020204" pitchFamily="34" charset="0"/>
              </a:rPr>
              <a:t>= </a:t>
            </a:r>
            <a:r>
              <a:rPr lang="el-GR" sz="3200" b="1" dirty="0">
                <a:latin typeface="Century Gothic" panose="020B0502020202020204" pitchFamily="34" charset="0"/>
              </a:rPr>
              <a:t>λ</a:t>
            </a:r>
            <a:r>
              <a:rPr lang="fr-FR" sz="3200" dirty="0">
                <a:latin typeface="Century Gothic" panose="020B0502020202020204" pitchFamily="34" charset="0"/>
              </a:rPr>
              <a:t> x</a:t>
            </a:r>
          </a:p>
        </p:txBody>
      </p:sp>
      <p:sp>
        <p:nvSpPr>
          <p:cNvPr id="11" name="ZoneTexte 10">
            <a:extLst>
              <a:ext uri="{FF2B5EF4-FFF2-40B4-BE49-F238E27FC236}">
                <a16:creationId xmlns:a16="http://schemas.microsoft.com/office/drawing/2014/main" id="{269BA771-F08D-DDCF-2799-7B1913DF884C}"/>
              </a:ext>
            </a:extLst>
          </p:cNvPr>
          <p:cNvSpPr txBox="1"/>
          <p:nvPr/>
        </p:nvSpPr>
        <p:spPr>
          <a:xfrm>
            <a:off x="4263961" y="5758905"/>
            <a:ext cx="2090738" cy="923330"/>
          </a:xfrm>
          <a:prstGeom prst="rect">
            <a:avLst/>
          </a:prstGeom>
          <a:noFill/>
        </p:spPr>
        <p:txBody>
          <a:bodyPr wrap="square" rtlCol="0">
            <a:spAutoFit/>
          </a:bodyPr>
          <a:lstStyle/>
          <a:p>
            <a:r>
              <a:rPr lang="fr-FR" dirty="0">
                <a:latin typeface="Century Gothic" panose="020B0502020202020204" pitchFamily="34" charset="0"/>
              </a:rPr>
              <a:t>vecteur propre = résumé en 1D de la matrice en KD</a:t>
            </a:r>
          </a:p>
        </p:txBody>
      </p:sp>
      <p:sp>
        <p:nvSpPr>
          <p:cNvPr id="12" name="ZoneTexte 11">
            <a:extLst>
              <a:ext uri="{FF2B5EF4-FFF2-40B4-BE49-F238E27FC236}">
                <a16:creationId xmlns:a16="http://schemas.microsoft.com/office/drawing/2014/main" id="{09D4F38F-F4F6-62FE-1078-E796529E43E3}"/>
              </a:ext>
            </a:extLst>
          </p:cNvPr>
          <p:cNvSpPr txBox="1"/>
          <p:nvPr/>
        </p:nvSpPr>
        <p:spPr>
          <a:xfrm>
            <a:off x="702635" y="5657671"/>
            <a:ext cx="3366754" cy="1200329"/>
          </a:xfrm>
          <a:prstGeom prst="rect">
            <a:avLst/>
          </a:prstGeom>
          <a:noFill/>
        </p:spPr>
        <p:txBody>
          <a:bodyPr wrap="square" rtlCol="0">
            <a:spAutoFit/>
          </a:bodyPr>
          <a:lstStyle/>
          <a:p>
            <a:r>
              <a:rPr lang="fr-FR" dirty="0">
                <a:latin typeface="Century Gothic" panose="020B0502020202020204" pitchFamily="34" charset="0"/>
              </a:rPr>
              <a:t>valeur propre = relation linéaire entre le vecteur propre et la matrice de dissimilarité</a:t>
            </a:r>
          </a:p>
        </p:txBody>
      </p:sp>
      <p:cxnSp>
        <p:nvCxnSpPr>
          <p:cNvPr id="14" name="Connecteur droit avec flèche 13">
            <a:extLst>
              <a:ext uri="{FF2B5EF4-FFF2-40B4-BE49-F238E27FC236}">
                <a16:creationId xmlns:a16="http://schemas.microsoft.com/office/drawing/2014/main" id="{A2DDF2B4-9031-673F-0461-773060FF88D2}"/>
              </a:ext>
            </a:extLst>
          </p:cNvPr>
          <p:cNvCxnSpPr/>
          <p:nvPr/>
        </p:nvCxnSpPr>
        <p:spPr>
          <a:xfrm flipV="1">
            <a:off x="3381446" y="5200680"/>
            <a:ext cx="371404" cy="558225"/>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9C4E7569-B7C7-0917-CB1A-F8E37D26C925}"/>
              </a:ext>
            </a:extLst>
          </p:cNvPr>
          <p:cNvCxnSpPr>
            <a:cxnSpLocks/>
          </p:cNvCxnSpPr>
          <p:nvPr/>
        </p:nvCxnSpPr>
        <p:spPr>
          <a:xfrm flipH="1" flipV="1">
            <a:off x="4865560" y="5237084"/>
            <a:ext cx="424624" cy="558225"/>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3188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enthèses 3">
            <a:extLst>
              <a:ext uri="{FF2B5EF4-FFF2-40B4-BE49-F238E27FC236}">
                <a16:creationId xmlns:a16="http://schemas.microsoft.com/office/drawing/2014/main" id="{DC3EFCAE-B6E9-6963-C1FF-1F91FF79694E}"/>
              </a:ext>
            </a:extLst>
          </p:cNvPr>
          <p:cNvSpPr/>
          <p:nvPr/>
        </p:nvSpPr>
        <p:spPr>
          <a:xfrm>
            <a:off x="1975222" y="1590675"/>
            <a:ext cx="1419225" cy="1143000"/>
          </a:xfrm>
          <a:prstGeom prst="bracketPair">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 name="Parenthèses 4">
            <a:extLst>
              <a:ext uri="{FF2B5EF4-FFF2-40B4-BE49-F238E27FC236}">
                <a16:creationId xmlns:a16="http://schemas.microsoft.com/office/drawing/2014/main" id="{FCA6CD12-27A4-EAF4-4638-8CCB74313E1F}"/>
              </a:ext>
            </a:extLst>
          </p:cNvPr>
          <p:cNvSpPr/>
          <p:nvPr/>
        </p:nvSpPr>
        <p:spPr>
          <a:xfrm>
            <a:off x="4766047" y="1590675"/>
            <a:ext cx="285750" cy="1143000"/>
          </a:xfrm>
          <a:prstGeom prst="bracketPair">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 name="ZoneTexte 5">
            <a:extLst>
              <a:ext uri="{FF2B5EF4-FFF2-40B4-BE49-F238E27FC236}">
                <a16:creationId xmlns:a16="http://schemas.microsoft.com/office/drawing/2014/main" id="{7BF3A2E2-2ECF-1DC2-5DA1-B70AAE49C94C}"/>
              </a:ext>
            </a:extLst>
          </p:cNvPr>
          <p:cNvSpPr txBox="1"/>
          <p:nvPr/>
        </p:nvSpPr>
        <p:spPr>
          <a:xfrm>
            <a:off x="3499224" y="1825080"/>
            <a:ext cx="1533524" cy="584775"/>
          </a:xfrm>
          <a:prstGeom prst="rect">
            <a:avLst/>
          </a:prstGeom>
          <a:noFill/>
        </p:spPr>
        <p:txBody>
          <a:bodyPr wrap="square" rtlCol="0">
            <a:spAutoFit/>
          </a:bodyPr>
          <a:lstStyle/>
          <a:p>
            <a:r>
              <a:rPr lang="fr-FR" sz="3200" dirty="0">
                <a:latin typeface="Century Gothic" panose="020B0502020202020204" pitchFamily="34" charset="0"/>
              </a:rPr>
              <a:t>= </a:t>
            </a:r>
            <a:r>
              <a:rPr lang="el-GR" sz="3200" b="1" dirty="0">
                <a:latin typeface="Century Gothic" panose="020B0502020202020204" pitchFamily="34" charset="0"/>
              </a:rPr>
              <a:t>λ</a:t>
            </a:r>
            <a:r>
              <a:rPr lang="fr-FR" sz="3200" b="1" baseline="-25000" dirty="0">
                <a:latin typeface="Century Gothic" panose="020B0502020202020204" pitchFamily="34" charset="0"/>
              </a:rPr>
              <a:t>1</a:t>
            </a:r>
            <a:r>
              <a:rPr lang="fr-FR" sz="3200" dirty="0">
                <a:latin typeface="Century Gothic" panose="020B0502020202020204" pitchFamily="34" charset="0"/>
              </a:rPr>
              <a:t> x</a:t>
            </a:r>
          </a:p>
        </p:txBody>
      </p:sp>
      <p:sp>
        <p:nvSpPr>
          <p:cNvPr id="11" name="Parenthèses 10">
            <a:extLst>
              <a:ext uri="{FF2B5EF4-FFF2-40B4-BE49-F238E27FC236}">
                <a16:creationId xmlns:a16="http://schemas.microsoft.com/office/drawing/2014/main" id="{03886E5E-02E7-0527-F0A8-649534C2A826}"/>
              </a:ext>
            </a:extLst>
          </p:cNvPr>
          <p:cNvSpPr/>
          <p:nvPr/>
        </p:nvSpPr>
        <p:spPr>
          <a:xfrm>
            <a:off x="6431399" y="1590675"/>
            <a:ext cx="285750" cy="1143000"/>
          </a:xfrm>
          <a:prstGeom prst="bracketPair">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ZoneTexte 11">
            <a:extLst>
              <a:ext uri="{FF2B5EF4-FFF2-40B4-BE49-F238E27FC236}">
                <a16:creationId xmlns:a16="http://schemas.microsoft.com/office/drawing/2014/main" id="{7AC77254-23B4-BB93-F1B5-8F4F9FF5DB40}"/>
              </a:ext>
            </a:extLst>
          </p:cNvPr>
          <p:cNvSpPr txBox="1"/>
          <p:nvPr/>
        </p:nvSpPr>
        <p:spPr>
          <a:xfrm>
            <a:off x="5164576" y="1825080"/>
            <a:ext cx="1533524" cy="584775"/>
          </a:xfrm>
          <a:prstGeom prst="rect">
            <a:avLst/>
          </a:prstGeom>
          <a:noFill/>
        </p:spPr>
        <p:txBody>
          <a:bodyPr wrap="square" rtlCol="0">
            <a:spAutoFit/>
          </a:bodyPr>
          <a:lstStyle/>
          <a:p>
            <a:r>
              <a:rPr lang="fr-FR" sz="3200" dirty="0">
                <a:latin typeface="Century Gothic" panose="020B0502020202020204" pitchFamily="34" charset="0"/>
              </a:rPr>
              <a:t>+ </a:t>
            </a:r>
            <a:r>
              <a:rPr lang="el-GR" sz="3200" b="1" dirty="0">
                <a:latin typeface="Century Gothic" panose="020B0502020202020204" pitchFamily="34" charset="0"/>
              </a:rPr>
              <a:t>λ</a:t>
            </a:r>
            <a:r>
              <a:rPr lang="fr-FR" sz="3200" b="1" baseline="-25000" dirty="0">
                <a:latin typeface="Century Gothic" panose="020B0502020202020204" pitchFamily="34" charset="0"/>
              </a:rPr>
              <a:t>2</a:t>
            </a:r>
            <a:r>
              <a:rPr lang="fr-FR" sz="3200" dirty="0">
                <a:latin typeface="Century Gothic" panose="020B0502020202020204" pitchFamily="34" charset="0"/>
              </a:rPr>
              <a:t> x</a:t>
            </a:r>
          </a:p>
        </p:txBody>
      </p:sp>
      <p:sp>
        <p:nvSpPr>
          <p:cNvPr id="13" name="Parenthèses 12">
            <a:extLst>
              <a:ext uri="{FF2B5EF4-FFF2-40B4-BE49-F238E27FC236}">
                <a16:creationId xmlns:a16="http://schemas.microsoft.com/office/drawing/2014/main" id="{18C77226-FBE6-3868-2B47-8FB516D240FE}"/>
              </a:ext>
            </a:extLst>
          </p:cNvPr>
          <p:cNvSpPr/>
          <p:nvPr/>
        </p:nvSpPr>
        <p:spPr>
          <a:xfrm>
            <a:off x="8714357" y="1603950"/>
            <a:ext cx="285750" cy="1143000"/>
          </a:xfrm>
          <a:prstGeom prst="bracketPair">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ZoneTexte 13">
            <a:extLst>
              <a:ext uri="{FF2B5EF4-FFF2-40B4-BE49-F238E27FC236}">
                <a16:creationId xmlns:a16="http://schemas.microsoft.com/office/drawing/2014/main" id="{F2A75465-4A27-7E9A-D2F3-ED7C10013101}"/>
              </a:ext>
            </a:extLst>
          </p:cNvPr>
          <p:cNvSpPr txBox="1"/>
          <p:nvPr/>
        </p:nvSpPr>
        <p:spPr>
          <a:xfrm>
            <a:off x="6810878" y="1825080"/>
            <a:ext cx="2214367" cy="584775"/>
          </a:xfrm>
          <a:prstGeom prst="rect">
            <a:avLst/>
          </a:prstGeom>
          <a:noFill/>
        </p:spPr>
        <p:txBody>
          <a:bodyPr wrap="square" rtlCol="0">
            <a:spAutoFit/>
          </a:bodyPr>
          <a:lstStyle/>
          <a:p>
            <a:r>
              <a:rPr lang="fr-FR" sz="3200" dirty="0">
                <a:latin typeface="Century Gothic" panose="020B0502020202020204" pitchFamily="34" charset="0"/>
              </a:rPr>
              <a:t>+…+ </a:t>
            </a:r>
            <a:r>
              <a:rPr lang="el-GR" sz="3200" b="1" dirty="0">
                <a:latin typeface="Century Gothic" panose="020B0502020202020204" pitchFamily="34" charset="0"/>
              </a:rPr>
              <a:t>λ</a:t>
            </a:r>
            <a:r>
              <a:rPr lang="fr-FR" sz="3200" b="1" baseline="-25000" dirty="0">
                <a:latin typeface="Century Gothic" panose="020B0502020202020204" pitchFamily="34" charset="0"/>
              </a:rPr>
              <a:t>k</a:t>
            </a:r>
            <a:r>
              <a:rPr lang="fr-FR" sz="3200" dirty="0">
                <a:latin typeface="Century Gothic" panose="020B0502020202020204" pitchFamily="34" charset="0"/>
              </a:rPr>
              <a:t> x</a:t>
            </a:r>
          </a:p>
        </p:txBody>
      </p:sp>
      <p:sp>
        <p:nvSpPr>
          <p:cNvPr id="15" name="ZoneTexte 14">
            <a:extLst>
              <a:ext uri="{FF2B5EF4-FFF2-40B4-BE49-F238E27FC236}">
                <a16:creationId xmlns:a16="http://schemas.microsoft.com/office/drawing/2014/main" id="{C94A6538-6CF0-CA8C-6151-279FA18E93F1}"/>
              </a:ext>
            </a:extLst>
          </p:cNvPr>
          <p:cNvSpPr txBox="1"/>
          <p:nvPr/>
        </p:nvSpPr>
        <p:spPr>
          <a:xfrm>
            <a:off x="123825" y="3425905"/>
            <a:ext cx="12211050" cy="3108543"/>
          </a:xfrm>
          <a:prstGeom prst="rect">
            <a:avLst/>
          </a:prstGeom>
          <a:noFill/>
        </p:spPr>
        <p:txBody>
          <a:bodyPr wrap="square" rtlCol="0">
            <a:spAutoFit/>
          </a:bodyPr>
          <a:lstStyle/>
          <a:p>
            <a:r>
              <a:rPr lang="fr-FR" sz="2800" dirty="0">
                <a:latin typeface="Century Gothic" panose="020B0502020202020204" pitchFamily="34" charset="0"/>
              </a:rPr>
              <a:t>Il y a au maximum </a:t>
            </a:r>
            <a:r>
              <a:rPr lang="fr-FR" sz="2800" b="1" dirty="0">
                <a:latin typeface="Century Gothic" panose="020B0502020202020204" pitchFamily="34" charset="0"/>
              </a:rPr>
              <a:t>K = min(</a:t>
            </a:r>
            <a:r>
              <a:rPr lang="fr-FR" sz="2800" b="1" dirty="0" err="1">
                <a:latin typeface="Century Gothic" panose="020B0502020202020204" pitchFamily="34" charset="0"/>
              </a:rPr>
              <a:t>i,j</a:t>
            </a:r>
            <a:r>
              <a:rPr lang="fr-FR" sz="2800" b="1" dirty="0">
                <a:latin typeface="Century Gothic" panose="020B0502020202020204" pitchFamily="34" charset="0"/>
              </a:rPr>
              <a:t>) – 1</a:t>
            </a:r>
            <a:r>
              <a:rPr lang="fr-FR" sz="2800" dirty="0">
                <a:latin typeface="Century Gothic" panose="020B0502020202020204" pitchFamily="34" charset="0"/>
              </a:rPr>
              <a:t> vecteurs propres et valeurs propres</a:t>
            </a:r>
          </a:p>
          <a:p>
            <a:endParaRPr lang="fr-FR" sz="2800" dirty="0">
              <a:latin typeface="Century Gothic" panose="020B0502020202020204" pitchFamily="34" charset="0"/>
            </a:endParaRPr>
          </a:p>
          <a:p>
            <a:r>
              <a:rPr lang="fr-FR" sz="2800" dirty="0">
                <a:latin typeface="Century Gothic" panose="020B0502020202020204" pitchFamily="34" charset="0"/>
              </a:rPr>
              <a:t>Les vecteurs propres sont de </a:t>
            </a:r>
            <a:r>
              <a:rPr lang="fr-FR" sz="2800" b="1" dirty="0">
                <a:latin typeface="Century Gothic" panose="020B0502020202020204" pitchFamily="34" charset="0"/>
              </a:rPr>
              <a:t>norme j</a:t>
            </a:r>
          </a:p>
          <a:p>
            <a:endParaRPr lang="fr-FR" sz="2800" b="1" dirty="0">
              <a:latin typeface="Century Gothic" panose="020B0502020202020204" pitchFamily="34" charset="0"/>
            </a:endParaRPr>
          </a:p>
          <a:p>
            <a:r>
              <a:rPr lang="fr-FR" sz="2800" dirty="0">
                <a:latin typeface="Century Gothic" panose="020B0502020202020204" pitchFamily="34" charset="0"/>
              </a:rPr>
              <a:t>Les vecteurs propres sont </a:t>
            </a:r>
            <a:r>
              <a:rPr lang="fr-FR" sz="2800" b="1" dirty="0">
                <a:latin typeface="Century Gothic" panose="020B0502020202020204" pitchFamily="34" charset="0"/>
              </a:rPr>
              <a:t>orthogonaux</a:t>
            </a:r>
          </a:p>
          <a:p>
            <a:endParaRPr lang="fr-FR" sz="2800" b="1" dirty="0">
              <a:latin typeface="Century Gothic" panose="020B0502020202020204" pitchFamily="34" charset="0"/>
            </a:endParaRPr>
          </a:p>
          <a:p>
            <a:r>
              <a:rPr lang="fr-FR" sz="2800" dirty="0">
                <a:latin typeface="Century Gothic" panose="020B0502020202020204" pitchFamily="34" charset="0"/>
              </a:rPr>
              <a:t> Les valeurs propres sont proportionnelles à l’</a:t>
            </a:r>
            <a:r>
              <a:rPr lang="fr-FR" sz="2800" b="1" dirty="0">
                <a:latin typeface="Century Gothic" panose="020B0502020202020204" pitchFamily="34" charset="0"/>
              </a:rPr>
              <a:t>inertie</a:t>
            </a:r>
            <a:endParaRPr lang="fr-FR" sz="2800" b="1" i="1" dirty="0">
              <a:latin typeface="Century Gothic" panose="020B0502020202020204" pitchFamily="34" charset="0"/>
            </a:endParaRPr>
          </a:p>
        </p:txBody>
      </p:sp>
      <p:sp>
        <p:nvSpPr>
          <p:cNvPr id="16" name="ZoneTexte 15">
            <a:extLst>
              <a:ext uri="{FF2B5EF4-FFF2-40B4-BE49-F238E27FC236}">
                <a16:creationId xmlns:a16="http://schemas.microsoft.com/office/drawing/2014/main" id="{2539187F-C3E8-A6A1-C284-C103C9E7982C}"/>
              </a:ext>
            </a:extLst>
          </p:cNvPr>
          <p:cNvSpPr txBox="1"/>
          <p:nvPr/>
        </p:nvSpPr>
        <p:spPr>
          <a:xfrm>
            <a:off x="2110096" y="1104141"/>
            <a:ext cx="1609725" cy="369332"/>
          </a:xfrm>
          <a:prstGeom prst="rect">
            <a:avLst/>
          </a:prstGeom>
          <a:noFill/>
        </p:spPr>
        <p:txBody>
          <a:bodyPr wrap="square" rtlCol="0">
            <a:spAutoFit/>
          </a:bodyPr>
          <a:lstStyle/>
          <a:p>
            <a:r>
              <a:rPr lang="fr-FR" dirty="0">
                <a:latin typeface="Century Gothic" panose="020B0502020202020204" pitchFamily="34" charset="0"/>
              </a:rPr>
              <a:t>j espèces</a:t>
            </a:r>
          </a:p>
        </p:txBody>
      </p:sp>
      <p:sp>
        <p:nvSpPr>
          <p:cNvPr id="17" name="ZoneTexte 16">
            <a:extLst>
              <a:ext uri="{FF2B5EF4-FFF2-40B4-BE49-F238E27FC236}">
                <a16:creationId xmlns:a16="http://schemas.microsoft.com/office/drawing/2014/main" id="{EC38445D-37E3-5E0B-3035-E4F66EEE12C7}"/>
              </a:ext>
            </a:extLst>
          </p:cNvPr>
          <p:cNvSpPr txBox="1"/>
          <p:nvPr/>
        </p:nvSpPr>
        <p:spPr>
          <a:xfrm rot="16200000">
            <a:off x="938829" y="2018525"/>
            <a:ext cx="1609725" cy="369332"/>
          </a:xfrm>
          <a:prstGeom prst="rect">
            <a:avLst/>
          </a:prstGeom>
          <a:noFill/>
        </p:spPr>
        <p:txBody>
          <a:bodyPr wrap="square" rtlCol="0">
            <a:spAutoFit/>
          </a:bodyPr>
          <a:lstStyle/>
          <a:p>
            <a:pPr algn="ctr"/>
            <a:r>
              <a:rPr lang="fr-FR" dirty="0">
                <a:latin typeface="Century Gothic" panose="020B0502020202020204" pitchFamily="34" charset="0"/>
              </a:rPr>
              <a:t>i sites</a:t>
            </a:r>
          </a:p>
        </p:txBody>
      </p:sp>
      <p:sp>
        <p:nvSpPr>
          <p:cNvPr id="18" name="ZoneTexte 17">
            <a:extLst>
              <a:ext uri="{FF2B5EF4-FFF2-40B4-BE49-F238E27FC236}">
                <a16:creationId xmlns:a16="http://schemas.microsoft.com/office/drawing/2014/main" id="{C6D951EC-E6AD-62BB-8582-7CC11A76FD43}"/>
              </a:ext>
            </a:extLst>
          </p:cNvPr>
          <p:cNvSpPr txBox="1"/>
          <p:nvPr/>
        </p:nvSpPr>
        <p:spPr>
          <a:xfrm>
            <a:off x="4974836" y="2469074"/>
            <a:ext cx="1533524" cy="584775"/>
          </a:xfrm>
          <a:prstGeom prst="rect">
            <a:avLst/>
          </a:prstGeom>
          <a:noFill/>
        </p:spPr>
        <p:txBody>
          <a:bodyPr wrap="square" rtlCol="0">
            <a:spAutoFit/>
          </a:bodyPr>
          <a:lstStyle/>
          <a:p>
            <a:r>
              <a:rPr lang="fr-FR" sz="3200" dirty="0">
                <a:latin typeface="Century Gothic" panose="020B0502020202020204" pitchFamily="34" charset="0"/>
              </a:rPr>
              <a:t>1</a:t>
            </a:r>
          </a:p>
        </p:txBody>
      </p:sp>
      <p:sp>
        <p:nvSpPr>
          <p:cNvPr id="19" name="ZoneTexte 18">
            <a:extLst>
              <a:ext uri="{FF2B5EF4-FFF2-40B4-BE49-F238E27FC236}">
                <a16:creationId xmlns:a16="http://schemas.microsoft.com/office/drawing/2014/main" id="{C2524754-6EE0-96D0-18C7-9B6FDCF7CD4B}"/>
              </a:ext>
            </a:extLst>
          </p:cNvPr>
          <p:cNvSpPr txBox="1"/>
          <p:nvPr/>
        </p:nvSpPr>
        <p:spPr>
          <a:xfrm>
            <a:off x="6653521" y="2454562"/>
            <a:ext cx="1533524" cy="584775"/>
          </a:xfrm>
          <a:prstGeom prst="rect">
            <a:avLst/>
          </a:prstGeom>
          <a:noFill/>
        </p:spPr>
        <p:txBody>
          <a:bodyPr wrap="square" rtlCol="0">
            <a:spAutoFit/>
          </a:bodyPr>
          <a:lstStyle/>
          <a:p>
            <a:r>
              <a:rPr lang="fr-FR" sz="3200" dirty="0">
                <a:latin typeface="Century Gothic" panose="020B0502020202020204" pitchFamily="34" charset="0"/>
              </a:rPr>
              <a:t>2</a:t>
            </a:r>
          </a:p>
        </p:txBody>
      </p:sp>
      <p:sp>
        <p:nvSpPr>
          <p:cNvPr id="20" name="ZoneTexte 19">
            <a:extLst>
              <a:ext uri="{FF2B5EF4-FFF2-40B4-BE49-F238E27FC236}">
                <a16:creationId xmlns:a16="http://schemas.microsoft.com/office/drawing/2014/main" id="{80AC9136-F701-3451-8DCC-D22354B28C73}"/>
              </a:ext>
            </a:extLst>
          </p:cNvPr>
          <p:cNvSpPr txBox="1"/>
          <p:nvPr/>
        </p:nvSpPr>
        <p:spPr>
          <a:xfrm>
            <a:off x="9025245" y="2464058"/>
            <a:ext cx="1533524" cy="584775"/>
          </a:xfrm>
          <a:prstGeom prst="rect">
            <a:avLst/>
          </a:prstGeom>
          <a:noFill/>
        </p:spPr>
        <p:txBody>
          <a:bodyPr wrap="square" rtlCol="0">
            <a:spAutoFit/>
          </a:bodyPr>
          <a:lstStyle/>
          <a:p>
            <a:r>
              <a:rPr lang="fr-FR" sz="3200" dirty="0">
                <a:latin typeface="Century Gothic" panose="020B0502020202020204" pitchFamily="34" charset="0"/>
              </a:rPr>
              <a:t>k</a:t>
            </a:r>
          </a:p>
        </p:txBody>
      </p:sp>
      <p:sp>
        <p:nvSpPr>
          <p:cNvPr id="21" name="ZoneTexte 20">
            <a:extLst>
              <a:ext uri="{FF2B5EF4-FFF2-40B4-BE49-F238E27FC236}">
                <a16:creationId xmlns:a16="http://schemas.microsoft.com/office/drawing/2014/main" id="{04E6E7CF-FB69-96EA-C48B-D7B0874B0B76}"/>
              </a:ext>
            </a:extLst>
          </p:cNvPr>
          <p:cNvSpPr txBox="1"/>
          <p:nvPr/>
        </p:nvSpPr>
        <p:spPr>
          <a:xfrm>
            <a:off x="2469700" y="1822113"/>
            <a:ext cx="1609725" cy="584775"/>
          </a:xfrm>
          <a:prstGeom prst="rect">
            <a:avLst/>
          </a:prstGeom>
          <a:noFill/>
        </p:spPr>
        <p:txBody>
          <a:bodyPr wrap="square" rtlCol="0">
            <a:spAutoFit/>
          </a:bodyPr>
          <a:lstStyle/>
          <a:p>
            <a:r>
              <a:rPr lang="fr-FR" sz="3200" dirty="0">
                <a:latin typeface="Century Gothic" panose="020B0502020202020204" pitchFamily="34" charset="0"/>
              </a:rPr>
              <a:t>D</a:t>
            </a:r>
          </a:p>
        </p:txBody>
      </p:sp>
      <p:sp>
        <p:nvSpPr>
          <p:cNvPr id="22" name="ZoneTexte 21">
            <a:extLst>
              <a:ext uri="{FF2B5EF4-FFF2-40B4-BE49-F238E27FC236}">
                <a16:creationId xmlns:a16="http://schemas.microsoft.com/office/drawing/2014/main" id="{25CAC233-17AD-6ED9-2F4E-740EEC56453F}"/>
              </a:ext>
            </a:extLst>
          </p:cNvPr>
          <p:cNvSpPr txBox="1"/>
          <p:nvPr/>
        </p:nvSpPr>
        <p:spPr>
          <a:xfrm>
            <a:off x="138112" y="159334"/>
            <a:ext cx="11915775" cy="1015663"/>
          </a:xfrm>
          <a:prstGeom prst="rect">
            <a:avLst/>
          </a:prstGeom>
          <a:noFill/>
        </p:spPr>
        <p:txBody>
          <a:bodyPr wrap="square" rtlCol="0">
            <a:spAutoFit/>
          </a:bodyPr>
          <a:lstStyle/>
          <a:p>
            <a:r>
              <a:rPr lang="fr-FR" sz="3200" b="1" dirty="0">
                <a:latin typeface="Century Gothic" panose="020B0502020202020204" pitchFamily="34" charset="0"/>
              </a:rPr>
              <a:t>La diagonalisation en pratique</a:t>
            </a:r>
            <a:endParaRPr lang="fr-FR" sz="2800" b="1" i="1" dirty="0">
              <a:latin typeface="Century Gothic" panose="020B0502020202020204" pitchFamily="34" charset="0"/>
            </a:endParaRPr>
          </a:p>
          <a:p>
            <a:endParaRPr lang="fr-FR" sz="2800" dirty="0">
              <a:latin typeface="Century Gothic" panose="020B0502020202020204" pitchFamily="34" charset="0"/>
            </a:endParaRPr>
          </a:p>
        </p:txBody>
      </p:sp>
    </p:spTree>
    <p:extLst>
      <p:ext uri="{BB962C8B-B14F-4D97-AF65-F5344CB8AC3E}">
        <p14:creationId xmlns:p14="http://schemas.microsoft.com/office/powerpoint/2010/main" val="830737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55EC5F26-060E-8B64-44FF-9F2BDB4F8A09}"/>
              </a:ext>
            </a:extLst>
          </p:cNvPr>
          <p:cNvPicPr>
            <a:picLocks noChangeAspect="1"/>
          </p:cNvPicPr>
          <p:nvPr/>
        </p:nvPicPr>
        <p:blipFill>
          <a:blip r:embed="rId2"/>
          <a:stretch>
            <a:fillRect/>
          </a:stretch>
        </p:blipFill>
        <p:spPr>
          <a:xfrm>
            <a:off x="66675" y="496994"/>
            <a:ext cx="6667500" cy="1802197"/>
          </a:xfrm>
          <a:prstGeom prst="rect">
            <a:avLst/>
          </a:prstGeom>
          <a:ln>
            <a:solidFill>
              <a:schemeClr val="tx2">
                <a:lumMod val="75000"/>
              </a:schemeClr>
            </a:solidFill>
          </a:ln>
        </p:spPr>
      </p:pic>
      <p:sp>
        <p:nvSpPr>
          <p:cNvPr id="9" name="ZoneTexte 8">
            <a:extLst>
              <a:ext uri="{FF2B5EF4-FFF2-40B4-BE49-F238E27FC236}">
                <a16:creationId xmlns:a16="http://schemas.microsoft.com/office/drawing/2014/main" id="{0482FEA3-CEF8-371C-4F56-D91B89CC5052}"/>
              </a:ext>
            </a:extLst>
          </p:cNvPr>
          <p:cNvSpPr txBox="1"/>
          <p:nvPr/>
        </p:nvSpPr>
        <p:spPr>
          <a:xfrm>
            <a:off x="190500" y="3797380"/>
            <a:ext cx="12211050" cy="954107"/>
          </a:xfrm>
          <a:prstGeom prst="rect">
            <a:avLst/>
          </a:prstGeom>
          <a:noFill/>
        </p:spPr>
        <p:txBody>
          <a:bodyPr wrap="square" rtlCol="0">
            <a:spAutoFit/>
          </a:bodyPr>
          <a:lstStyle/>
          <a:p>
            <a:r>
              <a:rPr lang="fr-FR" sz="2800" dirty="0">
                <a:latin typeface="Century Gothic" panose="020B0502020202020204" pitchFamily="34" charset="0"/>
              </a:rPr>
              <a:t>394 lignes, 24 colonnes </a:t>
            </a:r>
          </a:p>
          <a:p>
            <a:pPr marL="457200" indent="-457200">
              <a:buFont typeface="Wingdings" panose="05000000000000000000" pitchFamily="2" charset="2"/>
              <a:buChar char="à"/>
            </a:pPr>
            <a:r>
              <a:rPr lang="fr-FR" sz="2800" dirty="0">
                <a:latin typeface="Century Gothic" panose="020B0502020202020204" pitchFamily="34" charset="0"/>
                <a:sym typeface="Wingdings" panose="05000000000000000000" pitchFamily="2" charset="2"/>
              </a:rPr>
              <a:t>23 valeurs propres et vecteurs propres</a:t>
            </a:r>
            <a:endParaRPr lang="fr-FR" sz="2800" dirty="0">
              <a:latin typeface="Century Gothic" panose="020B0502020202020204" pitchFamily="34" charset="0"/>
            </a:endParaRPr>
          </a:p>
        </p:txBody>
      </p:sp>
      <p:pic>
        <p:nvPicPr>
          <p:cNvPr id="11" name="Image 10">
            <a:extLst>
              <a:ext uri="{FF2B5EF4-FFF2-40B4-BE49-F238E27FC236}">
                <a16:creationId xmlns:a16="http://schemas.microsoft.com/office/drawing/2014/main" id="{A8D83046-F00D-926D-08EE-F733EBCE6F4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67550" y="319087"/>
            <a:ext cx="5124450" cy="6429375"/>
          </a:xfrm>
          <a:prstGeom prst="rect">
            <a:avLst/>
          </a:prstGeom>
        </p:spPr>
      </p:pic>
    </p:spTree>
    <p:extLst>
      <p:ext uri="{BB962C8B-B14F-4D97-AF65-F5344CB8AC3E}">
        <p14:creationId xmlns:p14="http://schemas.microsoft.com/office/powerpoint/2010/main" val="1059217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C987645-856B-F826-C839-A4A24BE1001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03628" y="195262"/>
            <a:ext cx="5124450" cy="6429375"/>
          </a:xfrm>
          <a:prstGeom prst="rect">
            <a:avLst/>
          </a:prstGeom>
        </p:spPr>
      </p:pic>
      <p:pic>
        <p:nvPicPr>
          <p:cNvPr id="20" name="Image 19">
            <a:extLst>
              <a:ext uri="{FF2B5EF4-FFF2-40B4-BE49-F238E27FC236}">
                <a16:creationId xmlns:a16="http://schemas.microsoft.com/office/drawing/2014/main" id="{BE31DB0D-544A-426F-F8DC-779CC88EA8CC}"/>
              </a:ext>
            </a:extLst>
          </p:cNvPr>
          <p:cNvPicPr>
            <a:picLocks noChangeAspect="1"/>
          </p:cNvPicPr>
          <p:nvPr/>
        </p:nvPicPr>
        <p:blipFill>
          <a:blip r:embed="rId3"/>
          <a:stretch>
            <a:fillRect/>
          </a:stretch>
        </p:blipFill>
        <p:spPr>
          <a:xfrm>
            <a:off x="251574" y="442588"/>
            <a:ext cx="7285378" cy="1754980"/>
          </a:xfrm>
          <a:prstGeom prst="rect">
            <a:avLst/>
          </a:prstGeom>
        </p:spPr>
      </p:pic>
      <p:sp>
        <p:nvSpPr>
          <p:cNvPr id="21" name="ZoneTexte 20">
            <a:extLst>
              <a:ext uri="{FF2B5EF4-FFF2-40B4-BE49-F238E27FC236}">
                <a16:creationId xmlns:a16="http://schemas.microsoft.com/office/drawing/2014/main" id="{316097FF-AB27-4B0C-8330-D5B033EC4BE7}"/>
              </a:ext>
            </a:extLst>
          </p:cNvPr>
          <p:cNvSpPr txBox="1"/>
          <p:nvPr/>
        </p:nvSpPr>
        <p:spPr>
          <a:xfrm>
            <a:off x="0" y="2197568"/>
            <a:ext cx="7086600" cy="4401205"/>
          </a:xfrm>
          <a:prstGeom prst="rect">
            <a:avLst/>
          </a:prstGeom>
          <a:noFill/>
        </p:spPr>
        <p:txBody>
          <a:bodyPr wrap="square" rtlCol="0">
            <a:spAutoFit/>
          </a:bodyPr>
          <a:lstStyle/>
          <a:p>
            <a:r>
              <a:rPr lang="fr-FR" sz="2800" dirty="0">
                <a:latin typeface="Century Gothic" panose="020B0502020202020204" pitchFamily="34" charset="0"/>
              </a:rPr>
              <a:t>Les vecteurs propres sont des résumés de la matrice sites x espèces :</a:t>
            </a:r>
          </a:p>
          <a:p>
            <a:endParaRPr lang="fr-FR" sz="2800" dirty="0">
              <a:latin typeface="Century Gothic" panose="020B0502020202020204" pitchFamily="34" charset="0"/>
            </a:endParaRPr>
          </a:p>
          <a:p>
            <a:pPr marL="457200" indent="-457200">
              <a:buFontTx/>
              <a:buChar char="-"/>
            </a:pPr>
            <a:r>
              <a:rPr lang="fr-FR" sz="2800" b="1" dirty="0">
                <a:latin typeface="Century Gothic" panose="020B0502020202020204" pitchFamily="34" charset="0"/>
              </a:rPr>
              <a:t>orthogonaux : </a:t>
            </a:r>
            <a:r>
              <a:rPr lang="fr-FR" sz="2800" dirty="0">
                <a:latin typeface="Century Gothic" panose="020B0502020202020204" pitchFamily="34" charset="0"/>
              </a:rPr>
              <a:t>on peut les étudier indépendamment ; </a:t>
            </a:r>
          </a:p>
          <a:p>
            <a:pPr marL="457200" indent="-457200">
              <a:buFontTx/>
              <a:buChar char="-"/>
            </a:pPr>
            <a:r>
              <a:rPr lang="fr-FR" sz="2800" b="1" dirty="0">
                <a:latin typeface="Century Gothic" panose="020B0502020202020204" pitchFamily="34" charset="0"/>
              </a:rPr>
              <a:t>ordonnés :</a:t>
            </a:r>
            <a:r>
              <a:rPr lang="fr-FR" sz="2800" dirty="0">
                <a:latin typeface="Century Gothic" panose="020B0502020202020204" pitchFamily="34" charset="0"/>
              </a:rPr>
              <a:t> la plus grande valeur propre est celle qui résume le plus d’inertie</a:t>
            </a:r>
          </a:p>
          <a:p>
            <a:pPr marL="457200" indent="-457200">
              <a:buFontTx/>
              <a:buChar char="-"/>
            </a:pPr>
            <a:r>
              <a:rPr lang="fr-FR" sz="2800" b="1" dirty="0">
                <a:latin typeface="Century Gothic" panose="020B0502020202020204" pitchFamily="34" charset="0"/>
              </a:rPr>
              <a:t>euclidiens : </a:t>
            </a:r>
            <a:r>
              <a:rPr lang="fr-FR" sz="2800" dirty="0">
                <a:latin typeface="Century Gothic" panose="020B0502020202020204" pitchFamily="34" charset="0"/>
              </a:rPr>
              <a:t>relation de proportionnalité</a:t>
            </a:r>
            <a:endParaRPr lang="fr-FR" sz="2800" b="1" dirty="0">
              <a:latin typeface="Century Gothic" panose="020B0502020202020204" pitchFamily="34" charset="0"/>
            </a:endParaRPr>
          </a:p>
        </p:txBody>
      </p:sp>
    </p:spTree>
    <p:extLst>
      <p:ext uri="{BB962C8B-B14F-4D97-AF65-F5344CB8AC3E}">
        <p14:creationId xmlns:p14="http://schemas.microsoft.com/office/powerpoint/2010/main" val="3597704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D15F418-EB54-B45A-771E-97FA80533017}"/>
              </a:ext>
            </a:extLst>
          </p:cNvPr>
          <p:cNvPicPr>
            <a:picLocks noChangeAspect="1"/>
          </p:cNvPicPr>
          <p:nvPr/>
        </p:nvPicPr>
        <p:blipFill>
          <a:blip r:embed="rId2"/>
          <a:stretch>
            <a:fillRect/>
          </a:stretch>
        </p:blipFill>
        <p:spPr>
          <a:xfrm>
            <a:off x="219075" y="652461"/>
            <a:ext cx="6265408" cy="5195889"/>
          </a:xfrm>
          <a:prstGeom prst="rect">
            <a:avLst/>
          </a:prstGeom>
        </p:spPr>
      </p:pic>
      <p:pic>
        <p:nvPicPr>
          <p:cNvPr id="8" name="Image 7">
            <a:extLst>
              <a:ext uri="{FF2B5EF4-FFF2-40B4-BE49-F238E27FC236}">
                <a16:creationId xmlns:a16="http://schemas.microsoft.com/office/drawing/2014/main" id="{EAEE3ACB-1A49-FDC0-F63F-42B1F9FC8BFC}"/>
              </a:ext>
            </a:extLst>
          </p:cNvPr>
          <p:cNvPicPr>
            <a:picLocks noChangeAspect="1"/>
          </p:cNvPicPr>
          <p:nvPr/>
        </p:nvPicPr>
        <p:blipFill>
          <a:blip r:embed="rId3"/>
          <a:stretch>
            <a:fillRect/>
          </a:stretch>
        </p:blipFill>
        <p:spPr>
          <a:xfrm>
            <a:off x="6555800" y="326230"/>
            <a:ext cx="5529143" cy="6205539"/>
          </a:xfrm>
          <a:prstGeom prst="rect">
            <a:avLst/>
          </a:prstGeom>
        </p:spPr>
      </p:pic>
    </p:spTree>
    <p:extLst>
      <p:ext uri="{BB962C8B-B14F-4D97-AF65-F5344CB8AC3E}">
        <p14:creationId xmlns:p14="http://schemas.microsoft.com/office/powerpoint/2010/main" val="1529993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FB17483-10D6-24EF-4410-973B68D75F1A}"/>
              </a:ext>
            </a:extLst>
          </p:cNvPr>
          <p:cNvPicPr>
            <a:picLocks noChangeAspect="1"/>
          </p:cNvPicPr>
          <p:nvPr/>
        </p:nvPicPr>
        <p:blipFill>
          <a:blip r:embed="rId2"/>
          <a:stretch>
            <a:fillRect/>
          </a:stretch>
        </p:blipFill>
        <p:spPr>
          <a:xfrm>
            <a:off x="6484483" y="652461"/>
            <a:ext cx="5579505" cy="6000750"/>
          </a:xfrm>
          <a:prstGeom prst="rect">
            <a:avLst/>
          </a:prstGeom>
        </p:spPr>
      </p:pic>
      <p:pic>
        <p:nvPicPr>
          <p:cNvPr id="5" name="Image 4">
            <a:extLst>
              <a:ext uri="{FF2B5EF4-FFF2-40B4-BE49-F238E27FC236}">
                <a16:creationId xmlns:a16="http://schemas.microsoft.com/office/drawing/2014/main" id="{AB257E05-0EA9-2A19-13B7-80570746FAE5}"/>
              </a:ext>
            </a:extLst>
          </p:cNvPr>
          <p:cNvPicPr>
            <a:picLocks noChangeAspect="1"/>
          </p:cNvPicPr>
          <p:nvPr/>
        </p:nvPicPr>
        <p:blipFill>
          <a:blip r:embed="rId3"/>
          <a:stretch>
            <a:fillRect/>
          </a:stretch>
        </p:blipFill>
        <p:spPr>
          <a:xfrm>
            <a:off x="433688" y="1190624"/>
            <a:ext cx="5783296" cy="5224461"/>
          </a:xfrm>
          <a:prstGeom prst="rect">
            <a:avLst/>
          </a:prstGeom>
        </p:spPr>
      </p:pic>
    </p:spTree>
    <p:extLst>
      <p:ext uri="{BB962C8B-B14F-4D97-AF65-F5344CB8AC3E}">
        <p14:creationId xmlns:p14="http://schemas.microsoft.com/office/powerpoint/2010/main" val="887909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5DCA5E9-B0F4-4373-CFFC-3DEB8D8AA42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436415" y="581025"/>
            <a:ext cx="4422210" cy="5548312"/>
          </a:xfrm>
          <a:prstGeom prst="rect">
            <a:avLst/>
          </a:prstGeom>
        </p:spPr>
      </p:pic>
      <p:sp>
        <p:nvSpPr>
          <p:cNvPr id="5" name="ZoneTexte 4">
            <a:extLst>
              <a:ext uri="{FF2B5EF4-FFF2-40B4-BE49-F238E27FC236}">
                <a16:creationId xmlns:a16="http://schemas.microsoft.com/office/drawing/2014/main" id="{BFFFC806-AC13-79BC-3976-7D7C220D7E63}"/>
              </a:ext>
            </a:extLst>
          </p:cNvPr>
          <p:cNvSpPr txBox="1"/>
          <p:nvPr/>
        </p:nvSpPr>
        <p:spPr>
          <a:xfrm>
            <a:off x="168840" y="561975"/>
            <a:ext cx="7267575" cy="6124754"/>
          </a:xfrm>
          <a:prstGeom prst="rect">
            <a:avLst/>
          </a:prstGeom>
          <a:noFill/>
        </p:spPr>
        <p:txBody>
          <a:bodyPr wrap="square" rtlCol="0">
            <a:spAutoFit/>
          </a:bodyPr>
          <a:lstStyle/>
          <a:p>
            <a:r>
              <a:rPr lang="fr-FR" sz="2800" dirty="0">
                <a:latin typeface="Century Gothic" panose="020B0502020202020204" pitchFamily="34" charset="0"/>
              </a:rPr>
              <a:t>Comment choisir le nombre de dimensions (= vecteurs propres) à conserver ?</a:t>
            </a:r>
          </a:p>
          <a:p>
            <a:endParaRPr lang="fr-FR" sz="2800" dirty="0">
              <a:latin typeface="Century Gothic" panose="020B0502020202020204" pitchFamily="34" charset="0"/>
            </a:endParaRPr>
          </a:p>
          <a:p>
            <a:pPr marL="457200" indent="-457200">
              <a:buFontTx/>
              <a:buChar char="-"/>
            </a:pPr>
            <a:r>
              <a:rPr lang="fr-FR" sz="2800" b="1" dirty="0">
                <a:latin typeface="Century Gothic" panose="020B0502020202020204" pitchFamily="34" charset="0"/>
              </a:rPr>
              <a:t>cassure </a:t>
            </a:r>
            <a:r>
              <a:rPr lang="fr-FR" sz="2800" dirty="0">
                <a:latin typeface="Century Gothic" panose="020B0502020202020204" pitchFamily="34" charset="0"/>
              </a:rPr>
              <a:t>dans l’éboulis des valeurs</a:t>
            </a:r>
          </a:p>
          <a:p>
            <a:pPr marL="457200" indent="-457200">
              <a:buFontTx/>
              <a:buChar char="-"/>
            </a:pPr>
            <a:r>
              <a:rPr lang="fr-FR" sz="2800" b="1" dirty="0">
                <a:latin typeface="Century Gothic" panose="020B0502020202020204" pitchFamily="34" charset="0"/>
              </a:rPr>
              <a:t>seuil </a:t>
            </a:r>
            <a:r>
              <a:rPr lang="fr-FR" sz="2800" dirty="0">
                <a:latin typeface="Century Gothic" panose="020B0502020202020204" pitchFamily="34" charset="0"/>
              </a:rPr>
              <a:t>arbitraire de % d’inertie</a:t>
            </a:r>
          </a:p>
          <a:p>
            <a:pPr marL="457200" indent="-457200">
              <a:buFontTx/>
              <a:buChar char="-"/>
            </a:pPr>
            <a:r>
              <a:rPr lang="fr-FR" sz="2800" b="1" dirty="0">
                <a:latin typeface="Century Gothic" panose="020B0502020202020204" pitchFamily="34" charset="0"/>
              </a:rPr>
              <a:t>interprétabilité </a:t>
            </a:r>
            <a:r>
              <a:rPr lang="fr-FR" sz="2800" dirty="0">
                <a:latin typeface="Century Gothic" panose="020B0502020202020204" pitchFamily="34" charset="0"/>
              </a:rPr>
              <a:t>des dimensions</a:t>
            </a:r>
          </a:p>
          <a:p>
            <a:pPr marL="457200" indent="-457200">
              <a:buFontTx/>
              <a:buChar char="-"/>
            </a:pPr>
            <a:r>
              <a:rPr lang="fr-FR" sz="2800" b="1" dirty="0">
                <a:latin typeface="Century Gothic" panose="020B0502020202020204" pitchFamily="34" charset="0"/>
              </a:rPr>
              <a:t>optimisation</a:t>
            </a:r>
            <a:r>
              <a:rPr lang="fr-FR" sz="2800" dirty="0">
                <a:latin typeface="Century Gothic" panose="020B0502020202020204" pitchFamily="34" charset="0"/>
              </a:rPr>
              <a:t> de la représentation de la matrice de dissimilarité</a:t>
            </a:r>
          </a:p>
          <a:p>
            <a:pPr marL="457200" indent="-457200">
              <a:buFontTx/>
              <a:buChar char="-"/>
            </a:pPr>
            <a:r>
              <a:rPr lang="fr-FR" sz="2800" b="1" dirty="0">
                <a:latin typeface="Century Gothic" panose="020B0502020202020204" pitchFamily="34" charset="0"/>
              </a:rPr>
              <a:t>…</a:t>
            </a:r>
          </a:p>
          <a:p>
            <a:pPr marL="457200" indent="-457200">
              <a:buFontTx/>
              <a:buChar char="-"/>
            </a:pPr>
            <a:endParaRPr lang="fr-FR" sz="2800" b="1" dirty="0">
              <a:latin typeface="Century Gothic" panose="020B0502020202020204" pitchFamily="34" charset="0"/>
            </a:endParaRPr>
          </a:p>
          <a:p>
            <a:r>
              <a:rPr lang="fr-FR" sz="2800" dirty="0">
                <a:latin typeface="Century Gothic" panose="020B0502020202020204" pitchFamily="34" charset="0"/>
              </a:rPr>
              <a:t>Les vecteurs propres sont indépendants : le choix d’en garder 1…k n’influe pas sur l’analyse</a:t>
            </a:r>
          </a:p>
        </p:txBody>
      </p:sp>
      <p:sp>
        <p:nvSpPr>
          <p:cNvPr id="6" name="Rectangle 5">
            <a:extLst>
              <a:ext uri="{FF2B5EF4-FFF2-40B4-BE49-F238E27FC236}">
                <a16:creationId xmlns:a16="http://schemas.microsoft.com/office/drawing/2014/main" id="{087EE7B2-F19B-02D0-D421-6619D07087D7}"/>
              </a:ext>
            </a:extLst>
          </p:cNvPr>
          <p:cNvSpPr/>
          <p:nvPr/>
        </p:nvSpPr>
        <p:spPr>
          <a:xfrm>
            <a:off x="168840" y="2209800"/>
            <a:ext cx="7032060" cy="2695575"/>
          </a:xfrm>
          <a:prstGeom prst="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10248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83839A3-94CD-7C17-0640-15358471FE03}"/>
              </a:ext>
            </a:extLst>
          </p:cNvPr>
          <p:cNvPicPr>
            <a:picLocks noChangeAspect="1"/>
          </p:cNvPicPr>
          <p:nvPr/>
        </p:nvPicPr>
        <p:blipFill>
          <a:blip r:embed="rId2"/>
          <a:stretch>
            <a:fillRect/>
          </a:stretch>
        </p:blipFill>
        <p:spPr>
          <a:xfrm>
            <a:off x="2638425" y="1033461"/>
            <a:ext cx="6265408" cy="5195889"/>
          </a:xfrm>
          <a:prstGeom prst="rect">
            <a:avLst/>
          </a:prstGeom>
        </p:spPr>
      </p:pic>
      <p:sp>
        <p:nvSpPr>
          <p:cNvPr id="6" name="ZoneTexte 5">
            <a:extLst>
              <a:ext uri="{FF2B5EF4-FFF2-40B4-BE49-F238E27FC236}">
                <a16:creationId xmlns:a16="http://schemas.microsoft.com/office/drawing/2014/main" id="{ED66D0A8-9E9F-F2E7-367D-D30B012331F1}"/>
              </a:ext>
            </a:extLst>
          </p:cNvPr>
          <p:cNvSpPr txBox="1"/>
          <p:nvPr/>
        </p:nvSpPr>
        <p:spPr>
          <a:xfrm>
            <a:off x="428625" y="259318"/>
            <a:ext cx="6096000" cy="584775"/>
          </a:xfrm>
          <a:prstGeom prst="rect">
            <a:avLst/>
          </a:prstGeom>
          <a:noFill/>
        </p:spPr>
        <p:txBody>
          <a:bodyPr wrap="square">
            <a:spAutoFit/>
          </a:bodyPr>
          <a:lstStyle/>
          <a:p>
            <a:r>
              <a:rPr lang="fr-FR" sz="3200" b="1" dirty="0">
                <a:latin typeface="Century Gothic" panose="020B0502020202020204" pitchFamily="34" charset="0"/>
              </a:rPr>
              <a:t>INTERPRETATION</a:t>
            </a:r>
            <a:endParaRPr lang="fr-FR" sz="3200" b="1" dirty="0"/>
          </a:p>
        </p:txBody>
      </p:sp>
    </p:spTree>
    <p:extLst>
      <p:ext uri="{BB962C8B-B14F-4D97-AF65-F5344CB8AC3E}">
        <p14:creationId xmlns:p14="http://schemas.microsoft.com/office/powerpoint/2010/main" val="1528674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D66D0A8-9E9F-F2E7-367D-D30B012331F1}"/>
              </a:ext>
            </a:extLst>
          </p:cNvPr>
          <p:cNvSpPr txBox="1"/>
          <p:nvPr/>
        </p:nvSpPr>
        <p:spPr>
          <a:xfrm>
            <a:off x="428625" y="259318"/>
            <a:ext cx="6096000" cy="584775"/>
          </a:xfrm>
          <a:prstGeom prst="rect">
            <a:avLst/>
          </a:prstGeom>
          <a:noFill/>
        </p:spPr>
        <p:txBody>
          <a:bodyPr wrap="square">
            <a:spAutoFit/>
          </a:bodyPr>
          <a:lstStyle/>
          <a:p>
            <a:r>
              <a:rPr lang="fr-FR" sz="3200" b="1" dirty="0">
                <a:latin typeface="Century Gothic" panose="020B0502020202020204" pitchFamily="34" charset="0"/>
              </a:rPr>
              <a:t>INTERPRETATION</a:t>
            </a:r>
            <a:endParaRPr lang="fr-FR" sz="3200" b="1" dirty="0"/>
          </a:p>
        </p:txBody>
      </p:sp>
      <p:pic>
        <p:nvPicPr>
          <p:cNvPr id="3" name="Image 2">
            <a:extLst>
              <a:ext uri="{FF2B5EF4-FFF2-40B4-BE49-F238E27FC236}">
                <a16:creationId xmlns:a16="http://schemas.microsoft.com/office/drawing/2014/main" id="{C55222A9-9067-C39A-ECEF-AF6CE41AD645}"/>
              </a:ext>
            </a:extLst>
          </p:cNvPr>
          <p:cNvPicPr>
            <a:picLocks noChangeAspect="1"/>
          </p:cNvPicPr>
          <p:nvPr/>
        </p:nvPicPr>
        <p:blipFill>
          <a:blip r:embed="rId2"/>
          <a:stretch>
            <a:fillRect/>
          </a:stretch>
        </p:blipFill>
        <p:spPr>
          <a:xfrm>
            <a:off x="6524625" y="1006246"/>
            <a:ext cx="5462761" cy="5223104"/>
          </a:xfrm>
          <a:prstGeom prst="rect">
            <a:avLst/>
          </a:prstGeom>
        </p:spPr>
      </p:pic>
      <p:pic>
        <p:nvPicPr>
          <p:cNvPr id="7" name="Image 6">
            <a:extLst>
              <a:ext uri="{FF2B5EF4-FFF2-40B4-BE49-F238E27FC236}">
                <a16:creationId xmlns:a16="http://schemas.microsoft.com/office/drawing/2014/main" id="{C7A85F34-5885-A5F2-39BF-12B0B58E36E5}"/>
              </a:ext>
            </a:extLst>
          </p:cNvPr>
          <p:cNvPicPr>
            <a:picLocks noChangeAspect="1"/>
          </p:cNvPicPr>
          <p:nvPr/>
        </p:nvPicPr>
        <p:blipFill>
          <a:blip r:embed="rId3"/>
          <a:stretch>
            <a:fillRect/>
          </a:stretch>
        </p:blipFill>
        <p:spPr>
          <a:xfrm>
            <a:off x="428625" y="2095500"/>
            <a:ext cx="5599097" cy="3619500"/>
          </a:xfrm>
          <a:prstGeom prst="rect">
            <a:avLst/>
          </a:prstGeom>
        </p:spPr>
      </p:pic>
      <p:sp>
        <p:nvSpPr>
          <p:cNvPr id="8" name="ZoneTexte 7">
            <a:extLst>
              <a:ext uri="{FF2B5EF4-FFF2-40B4-BE49-F238E27FC236}">
                <a16:creationId xmlns:a16="http://schemas.microsoft.com/office/drawing/2014/main" id="{70E17793-B7B0-6959-7E16-8CBE7C5BAEDA}"/>
              </a:ext>
            </a:extLst>
          </p:cNvPr>
          <p:cNvSpPr txBox="1"/>
          <p:nvPr/>
        </p:nvSpPr>
        <p:spPr>
          <a:xfrm>
            <a:off x="250508" y="5791198"/>
            <a:ext cx="6096000" cy="461665"/>
          </a:xfrm>
          <a:prstGeom prst="rect">
            <a:avLst/>
          </a:prstGeom>
          <a:noFill/>
        </p:spPr>
        <p:txBody>
          <a:bodyPr wrap="square">
            <a:spAutoFit/>
          </a:bodyPr>
          <a:lstStyle/>
          <a:p>
            <a:r>
              <a:rPr lang="fr-FR" sz="2400" i="1" dirty="0">
                <a:latin typeface="Century Gothic" panose="020B0502020202020204" pitchFamily="34" charset="0"/>
              </a:rPr>
              <a:t>Lézard des murailles</a:t>
            </a:r>
            <a:endParaRPr lang="fr-FR" sz="3200" i="1" dirty="0"/>
          </a:p>
        </p:txBody>
      </p:sp>
    </p:spTree>
    <p:extLst>
      <p:ext uri="{BB962C8B-B14F-4D97-AF65-F5344CB8AC3E}">
        <p14:creationId xmlns:p14="http://schemas.microsoft.com/office/powerpoint/2010/main" val="3207841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14500" y="3737611"/>
            <a:ext cx="8679180" cy="24986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 name="Rectangle 9"/>
          <p:cNvSpPr/>
          <p:nvPr/>
        </p:nvSpPr>
        <p:spPr>
          <a:xfrm>
            <a:off x="1714500" y="974815"/>
            <a:ext cx="8679180" cy="27120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 name="Titre 1"/>
          <p:cNvSpPr>
            <a:spLocks noGrp="1"/>
          </p:cNvSpPr>
          <p:nvPr>
            <p:ph type="title"/>
          </p:nvPr>
        </p:nvSpPr>
        <p:spPr>
          <a:xfrm>
            <a:off x="1714501" y="643558"/>
            <a:ext cx="4959350" cy="994172"/>
          </a:xfrm>
        </p:spPr>
        <p:txBody>
          <a:bodyPr>
            <a:normAutofit/>
          </a:bodyPr>
          <a:lstStyle/>
          <a:p>
            <a:r>
              <a:rPr lang="fr-FR" sz="2400" dirty="0"/>
              <a:t>Pourquoi ce cours est utile?</a:t>
            </a:r>
          </a:p>
        </p:txBody>
      </p:sp>
      <p:sp>
        <p:nvSpPr>
          <p:cNvPr id="8" name="Titre 1"/>
          <p:cNvSpPr txBox="1">
            <a:spLocks/>
          </p:cNvSpPr>
          <p:nvPr/>
        </p:nvSpPr>
        <p:spPr>
          <a:xfrm>
            <a:off x="5368836" y="5509764"/>
            <a:ext cx="714375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400" dirty="0"/>
              <a:t>Qu’est-ce que vous saurez en sortant?</a:t>
            </a:r>
          </a:p>
        </p:txBody>
      </p:sp>
      <p:sp>
        <p:nvSpPr>
          <p:cNvPr id="2" name="ZoneTexte 1"/>
          <p:cNvSpPr txBox="1"/>
          <p:nvPr/>
        </p:nvSpPr>
        <p:spPr>
          <a:xfrm>
            <a:off x="1870167" y="1332416"/>
            <a:ext cx="4803685" cy="2169825"/>
          </a:xfrm>
          <a:prstGeom prst="rect">
            <a:avLst/>
          </a:prstGeom>
          <a:noFill/>
        </p:spPr>
        <p:txBody>
          <a:bodyPr wrap="square" rtlCol="0">
            <a:spAutoFit/>
          </a:bodyPr>
          <a:lstStyle/>
          <a:p>
            <a:pPr marL="214313" indent="-214313">
              <a:buFont typeface="Arial" panose="020B0604020202020204" pitchFamily="34" charset="0"/>
              <a:buChar char="•"/>
            </a:pPr>
            <a:r>
              <a:rPr lang="fr-FR" sz="1350" dirty="0"/>
              <a:t>La complexité des écosystèmes nécessite de faire appel à un grand nombre de descripteurs tous partiellement liés les uns aux autres. Cette diversité est trop vaste pour être interprétable sans une étape de synthèse. </a:t>
            </a:r>
          </a:p>
          <a:p>
            <a:pPr marL="214313" indent="-214313">
              <a:buFont typeface="Arial" panose="020B0604020202020204" pitchFamily="34" charset="0"/>
              <a:buChar char="•"/>
            </a:pPr>
            <a:endParaRPr lang="fr-FR" sz="1350" dirty="0"/>
          </a:p>
          <a:p>
            <a:pPr marL="214313" indent="-214313">
              <a:buFont typeface="Arial" panose="020B0604020202020204" pitchFamily="34" charset="0"/>
              <a:buChar char="•"/>
            </a:pPr>
            <a:r>
              <a:rPr lang="fr-FR" sz="1350" dirty="0"/>
              <a:t>L’analyse des similitudes et des différences (entre taxons, sites, communautés) est une des principales voies méthodologiques de l’écologie de terrain : les méthodes que nous allons aborder permettent ces études comparatives en mettant en valeur les principales structures d’un jeu de données.</a:t>
            </a:r>
          </a:p>
        </p:txBody>
      </p:sp>
      <p:sp>
        <p:nvSpPr>
          <p:cNvPr id="3" name="ZoneTexte 2"/>
          <p:cNvSpPr txBox="1"/>
          <p:nvPr/>
        </p:nvSpPr>
        <p:spPr>
          <a:xfrm>
            <a:off x="5351418" y="3946615"/>
            <a:ext cx="4909868" cy="1754326"/>
          </a:xfrm>
          <a:prstGeom prst="rect">
            <a:avLst/>
          </a:prstGeom>
          <a:noFill/>
        </p:spPr>
        <p:txBody>
          <a:bodyPr wrap="square" rtlCol="0">
            <a:spAutoFit/>
          </a:bodyPr>
          <a:lstStyle/>
          <a:p>
            <a:pPr marL="214313" indent="-214313">
              <a:buFont typeface="Arial" panose="020B0604020202020204" pitchFamily="34" charset="0"/>
              <a:buChar char="•"/>
            </a:pPr>
            <a:r>
              <a:rPr lang="fr-FR" sz="1350" dirty="0"/>
              <a:t>Comprendre l’idée de </a:t>
            </a:r>
            <a:r>
              <a:rPr lang="fr-FR" sz="1350" dirty="0" err="1"/>
              <a:t>dissimilarité</a:t>
            </a:r>
            <a:endParaRPr lang="fr-FR" sz="1350" dirty="0"/>
          </a:p>
          <a:p>
            <a:pPr marL="214313" indent="-214313">
              <a:buFont typeface="Arial" panose="020B0604020202020204" pitchFamily="34" charset="0"/>
              <a:buChar char="•"/>
            </a:pPr>
            <a:endParaRPr lang="fr-FR" sz="1350" dirty="0"/>
          </a:p>
          <a:p>
            <a:pPr marL="214313" indent="-214313">
              <a:buFont typeface="Arial" panose="020B0604020202020204" pitchFamily="34" charset="0"/>
              <a:buChar char="•"/>
            </a:pPr>
            <a:r>
              <a:rPr lang="fr-FR" sz="1350" dirty="0"/>
              <a:t>Représenter graphiquement les similitudes entre des communautés d’espèces</a:t>
            </a:r>
          </a:p>
          <a:p>
            <a:pPr marL="214313" indent="-214313">
              <a:buFont typeface="Arial" panose="020B0604020202020204" pitchFamily="34" charset="0"/>
              <a:buChar char="•"/>
            </a:pPr>
            <a:endParaRPr lang="fr-FR" sz="1350" dirty="0"/>
          </a:p>
          <a:p>
            <a:pPr marL="214313" indent="-214313">
              <a:buFont typeface="Arial" panose="020B0604020202020204" pitchFamily="34" charset="0"/>
              <a:buChar char="•"/>
            </a:pPr>
            <a:r>
              <a:rPr lang="fr-FR" sz="1350" dirty="0"/>
              <a:t>Synthétiser les corrélations entre de nombreuses variables</a:t>
            </a:r>
          </a:p>
          <a:p>
            <a:pPr marL="214313" indent="-214313">
              <a:buFont typeface="Arial" panose="020B0604020202020204" pitchFamily="34" charset="0"/>
              <a:buChar char="•"/>
            </a:pPr>
            <a:endParaRPr lang="fr-FR" sz="1350" dirty="0"/>
          </a:p>
          <a:p>
            <a:pPr marL="214313" indent="-214313">
              <a:buFont typeface="Arial" panose="020B0604020202020204" pitchFamily="34" charset="0"/>
              <a:buChar char="•"/>
            </a:pPr>
            <a:r>
              <a:rPr lang="fr-FR" sz="1350" dirty="0"/>
              <a:t>Etudier les affinités environnementales d’un groupe d’espèces</a:t>
            </a:r>
          </a:p>
        </p:txBody>
      </p:sp>
    </p:spTree>
    <p:extLst>
      <p:ext uri="{BB962C8B-B14F-4D97-AF65-F5344CB8AC3E}">
        <p14:creationId xmlns:p14="http://schemas.microsoft.com/office/powerpoint/2010/main" val="2614093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D66D0A8-9E9F-F2E7-367D-D30B012331F1}"/>
              </a:ext>
            </a:extLst>
          </p:cNvPr>
          <p:cNvSpPr txBox="1"/>
          <p:nvPr/>
        </p:nvSpPr>
        <p:spPr>
          <a:xfrm>
            <a:off x="428625" y="259318"/>
            <a:ext cx="6096000" cy="584775"/>
          </a:xfrm>
          <a:prstGeom prst="rect">
            <a:avLst/>
          </a:prstGeom>
          <a:noFill/>
        </p:spPr>
        <p:txBody>
          <a:bodyPr wrap="square">
            <a:spAutoFit/>
          </a:bodyPr>
          <a:lstStyle/>
          <a:p>
            <a:r>
              <a:rPr lang="fr-FR" sz="3200" b="1" dirty="0">
                <a:latin typeface="Century Gothic" panose="020B0502020202020204" pitchFamily="34" charset="0"/>
              </a:rPr>
              <a:t>INTERPRETATION</a:t>
            </a:r>
            <a:endParaRPr lang="fr-FR" sz="3200" b="1" dirty="0"/>
          </a:p>
        </p:txBody>
      </p:sp>
      <p:pic>
        <p:nvPicPr>
          <p:cNvPr id="4" name="Image 3">
            <a:extLst>
              <a:ext uri="{FF2B5EF4-FFF2-40B4-BE49-F238E27FC236}">
                <a16:creationId xmlns:a16="http://schemas.microsoft.com/office/drawing/2014/main" id="{0822C9DD-FB28-7A4A-5880-DF2A38A4D77C}"/>
              </a:ext>
            </a:extLst>
          </p:cNvPr>
          <p:cNvPicPr>
            <a:picLocks noChangeAspect="1"/>
          </p:cNvPicPr>
          <p:nvPr/>
        </p:nvPicPr>
        <p:blipFill>
          <a:blip r:embed="rId2"/>
          <a:stretch>
            <a:fillRect/>
          </a:stretch>
        </p:blipFill>
        <p:spPr>
          <a:xfrm>
            <a:off x="6524625" y="1323974"/>
            <a:ext cx="5281296" cy="4829175"/>
          </a:xfrm>
          <a:prstGeom prst="rect">
            <a:avLst/>
          </a:prstGeom>
        </p:spPr>
      </p:pic>
      <p:pic>
        <p:nvPicPr>
          <p:cNvPr id="8" name="Image 7">
            <a:extLst>
              <a:ext uri="{FF2B5EF4-FFF2-40B4-BE49-F238E27FC236}">
                <a16:creationId xmlns:a16="http://schemas.microsoft.com/office/drawing/2014/main" id="{9B0A6CCC-34A4-B18F-B85E-8081317146EF}"/>
              </a:ext>
            </a:extLst>
          </p:cNvPr>
          <p:cNvPicPr>
            <a:picLocks noChangeAspect="1"/>
          </p:cNvPicPr>
          <p:nvPr/>
        </p:nvPicPr>
        <p:blipFill>
          <a:blip r:embed="rId3"/>
          <a:stretch>
            <a:fillRect/>
          </a:stretch>
        </p:blipFill>
        <p:spPr>
          <a:xfrm>
            <a:off x="386079" y="2486024"/>
            <a:ext cx="5782312" cy="3248025"/>
          </a:xfrm>
          <a:prstGeom prst="rect">
            <a:avLst/>
          </a:prstGeom>
        </p:spPr>
      </p:pic>
      <p:sp>
        <p:nvSpPr>
          <p:cNvPr id="9" name="ZoneTexte 8">
            <a:extLst>
              <a:ext uri="{FF2B5EF4-FFF2-40B4-BE49-F238E27FC236}">
                <a16:creationId xmlns:a16="http://schemas.microsoft.com/office/drawing/2014/main" id="{8AEFFF94-C087-6331-93E7-009919DBC61F}"/>
              </a:ext>
            </a:extLst>
          </p:cNvPr>
          <p:cNvSpPr txBox="1"/>
          <p:nvPr/>
        </p:nvSpPr>
        <p:spPr>
          <a:xfrm>
            <a:off x="250508" y="5791198"/>
            <a:ext cx="6096000" cy="461665"/>
          </a:xfrm>
          <a:prstGeom prst="rect">
            <a:avLst/>
          </a:prstGeom>
          <a:noFill/>
        </p:spPr>
        <p:txBody>
          <a:bodyPr wrap="square">
            <a:spAutoFit/>
          </a:bodyPr>
          <a:lstStyle/>
          <a:p>
            <a:r>
              <a:rPr lang="fr-FR" sz="2400" i="1" dirty="0">
                <a:latin typeface="Century Gothic" panose="020B0502020202020204" pitchFamily="34" charset="0"/>
              </a:rPr>
              <a:t>Couleuvre de Montpellier</a:t>
            </a:r>
            <a:endParaRPr lang="fr-FR" sz="3200" i="1" dirty="0"/>
          </a:p>
        </p:txBody>
      </p:sp>
    </p:spTree>
    <p:extLst>
      <p:ext uri="{BB962C8B-B14F-4D97-AF65-F5344CB8AC3E}">
        <p14:creationId xmlns:p14="http://schemas.microsoft.com/office/powerpoint/2010/main" val="3545576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5FDA697-FCA6-9DA7-FF76-0FAFAE9F3E0F}"/>
              </a:ext>
            </a:extLst>
          </p:cNvPr>
          <p:cNvPicPr>
            <a:picLocks noChangeAspect="1"/>
          </p:cNvPicPr>
          <p:nvPr/>
        </p:nvPicPr>
        <p:blipFill>
          <a:blip r:embed="rId2"/>
          <a:stretch>
            <a:fillRect/>
          </a:stretch>
        </p:blipFill>
        <p:spPr>
          <a:xfrm>
            <a:off x="6467475" y="1295399"/>
            <a:ext cx="5344199" cy="5035484"/>
          </a:xfrm>
          <a:prstGeom prst="rect">
            <a:avLst/>
          </a:prstGeom>
        </p:spPr>
      </p:pic>
      <p:sp>
        <p:nvSpPr>
          <p:cNvPr id="6" name="ZoneTexte 5">
            <a:extLst>
              <a:ext uri="{FF2B5EF4-FFF2-40B4-BE49-F238E27FC236}">
                <a16:creationId xmlns:a16="http://schemas.microsoft.com/office/drawing/2014/main" id="{1416C319-DD6D-DC24-381E-4CE4DA430DFA}"/>
              </a:ext>
            </a:extLst>
          </p:cNvPr>
          <p:cNvSpPr txBox="1"/>
          <p:nvPr/>
        </p:nvSpPr>
        <p:spPr>
          <a:xfrm>
            <a:off x="581025" y="6094324"/>
            <a:ext cx="6096000" cy="461665"/>
          </a:xfrm>
          <a:prstGeom prst="rect">
            <a:avLst/>
          </a:prstGeom>
          <a:noFill/>
        </p:spPr>
        <p:txBody>
          <a:bodyPr wrap="square">
            <a:spAutoFit/>
          </a:bodyPr>
          <a:lstStyle/>
          <a:p>
            <a:r>
              <a:rPr lang="fr-FR" sz="2400" i="1" dirty="0">
                <a:latin typeface="Century Gothic" panose="020B0502020202020204" pitchFamily="34" charset="0"/>
              </a:rPr>
              <a:t>Vipère péliade</a:t>
            </a:r>
            <a:endParaRPr lang="fr-FR" sz="3200" i="1" dirty="0"/>
          </a:p>
        </p:txBody>
      </p:sp>
      <p:pic>
        <p:nvPicPr>
          <p:cNvPr id="8" name="Image 7">
            <a:extLst>
              <a:ext uri="{FF2B5EF4-FFF2-40B4-BE49-F238E27FC236}">
                <a16:creationId xmlns:a16="http://schemas.microsoft.com/office/drawing/2014/main" id="{0C839706-84DC-F885-4CD0-702CD0316E58}"/>
              </a:ext>
            </a:extLst>
          </p:cNvPr>
          <p:cNvPicPr>
            <a:picLocks noChangeAspect="1"/>
          </p:cNvPicPr>
          <p:nvPr/>
        </p:nvPicPr>
        <p:blipFill>
          <a:blip r:embed="rId3"/>
          <a:stretch>
            <a:fillRect/>
          </a:stretch>
        </p:blipFill>
        <p:spPr>
          <a:xfrm>
            <a:off x="751800" y="974605"/>
            <a:ext cx="5344200" cy="5113201"/>
          </a:xfrm>
          <a:prstGeom prst="rect">
            <a:avLst/>
          </a:prstGeom>
        </p:spPr>
      </p:pic>
      <p:sp>
        <p:nvSpPr>
          <p:cNvPr id="9" name="ZoneTexte 8">
            <a:extLst>
              <a:ext uri="{FF2B5EF4-FFF2-40B4-BE49-F238E27FC236}">
                <a16:creationId xmlns:a16="http://schemas.microsoft.com/office/drawing/2014/main" id="{0B267244-304E-81DC-E400-9076A3BA6BC8}"/>
              </a:ext>
            </a:extLst>
          </p:cNvPr>
          <p:cNvSpPr txBox="1"/>
          <p:nvPr/>
        </p:nvSpPr>
        <p:spPr>
          <a:xfrm>
            <a:off x="581025" y="411718"/>
            <a:ext cx="6096000" cy="584775"/>
          </a:xfrm>
          <a:prstGeom prst="rect">
            <a:avLst/>
          </a:prstGeom>
          <a:noFill/>
        </p:spPr>
        <p:txBody>
          <a:bodyPr wrap="square">
            <a:spAutoFit/>
          </a:bodyPr>
          <a:lstStyle/>
          <a:p>
            <a:r>
              <a:rPr lang="fr-FR" sz="3200" b="1" dirty="0">
                <a:latin typeface="Century Gothic" panose="020B0502020202020204" pitchFamily="34" charset="0"/>
              </a:rPr>
              <a:t>INTERPRETATION</a:t>
            </a:r>
            <a:endParaRPr lang="fr-FR" sz="3200" b="1" dirty="0"/>
          </a:p>
        </p:txBody>
      </p:sp>
    </p:spTree>
    <p:extLst>
      <p:ext uri="{BB962C8B-B14F-4D97-AF65-F5344CB8AC3E}">
        <p14:creationId xmlns:p14="http://schemas.microsoft.com/office/powerpoint/2010/main" val="3963775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9D19F4CC-69DE-1C34-56C4-319417EEFC18}"/>
              </a:ext>
            </a:extLst>
          </p:cNvPr>
          <p:cNvSpPr txBox="1"/>
          <p:nvPr/>
        </p:nvSpPr>
        <p:spPr>
          <a:xfrm>
            <a:off x="581025" y="411718"/>
            <a:ext cx="6096000" cy="584775"/>
          </a:xfrm>
          <a:prstGeom prst="rect">
            <a:avLst/>
          </a:prstGeom>
          <a:noFill/>
        </p:spPr>
        <p:txBody>
          <a:bodyPr wrap="square">
            <a:spAutoFit/>
          </a:bodyPr>
          <a:lstStyle/>
          <a:p>
            <a:r>
              <a:rPr lang="fr-FR" sz="3200" b="1" dirty="0">
                <a:latin typeface="Century Gothic" panose="020B0502020202020204" pitchFamily="34" charset="0"/>
              </a:rPr>
              <a:t>INTERPRETATION</a:t>
            </a:r>
            <a:endParaRPr lang="fr-FR" sz="3200" b="1" dirty="0"/>
          </a:p>
        </p:txBody>
      </p:sp>
      <p:pic>
        <p:nvPicPr>
          <p:cNvPr id="6" name="Image 5">
            <a:extLst>
              <a:ext uri="{FF2B5EF4-FFF2-40B4-BE49-F238E27FC236}">
                <a16:creationId xmlns:a16="http://schemas.microsoft.com/office/drawing/2014/main" id="{56BD97EF-C1DC-4BF8-87FD-8DB0DE45E968}"/>
              </a:ext>
            </a:extLst>
          </p:cNvPr>
          <p:cNvPicPr>
            <a:picLocks noChangeAspect="1"/>
          </p:cNvPicPr>
          <p:nvPr/>
        </p:nvPicPr>
        <p:blipFill>
          <a:blip r:embed="rId2"/>
          <a:stretch>
            <a:fillRect/>
          </a:stretch>
        </p:blipFill>
        <p:spPr>
          <a:xfrm>
            <a:off x="5290278" y="996493"/>
            <a:ext cx="6685385" cy="5000625"/>
          </a:xfrm>
          <a:prstGeom prst="rect">
            <a:avLst/>
          </a:prstGeom>
        </p:spPr>
      </p:pic>
      <p:sp>
        <p:nvSpPr>
          <p:cNvPr id="7" name="ZoneTexte 6">
            <a:extLst>
              <a:ext uri="{FF2B5EF4-FFF2-40B4-BE49-F238E27FC236}">
                <a16:creationId xmlns:a16="http://schemas.microsoft.com/office/drawing/2014/main" id="{24A5007F-4F68-DDF7-1132-6A8771012196}"/>
              </a:ext>
            </a:extLst>
          </p:cNvPr>
          <p:cNvSpPr txBox="1"/>
          <p:nvPr/>
        </p:nvSpPr>
        <p:spPr>
          <a:xfrm>
            <a:off x="149662" y="2905780"/>
            <a:ext cx="7267575" cy="954107"/>
          </a:xfrm>
          <a:prstGeom prst="rect">
            <a:avLst/>
          </a:prstGeom>
          <a:noFill/>
        </p:spPr>
        <p:txBody>
          <a:bodyPr wrap="square" rtlCol="0">
            <a:spAutoFit/>
          </a:bodyPr>
          <a:lstStyle/>
          <a:p>
            <a:r>
              <a:rPr lang="fr-FR" sz="2800" dirty="0">
                <a:latin typeface="Century Gothic" panose="020B0502020202020204" pitchFamily="34" charset="0"/>
              </a:rPr>
              <a:t>Les espèces sont aux </a:t>
            </a:r>
            <a:r>
              <a:rPr lang="fr-FR" sz="2800" b="1" dirty="0">
                <a:latin typeface="Century Gothic" panose="020B0502020202020204" pitchFamily="34" charset="0"/>
              </a:rPr>
              <a:t>barycentres </a:t>
            </a:r>
            <a:r>
              <a:rPr lang="fr-FR" sz="2800" dirty="0">
                <a:latin typeface="Century Gothic" panose="020B0502020202020204" pitchFamily="34" charset="0"/>
              </a:rPr>
              <a:t>des sites qu’elles occupent, sur chaque axe</a:t>
            </a:r>
          </a:p>
        </p:txBody>
      </p:sp>
      <p:cxnSp>
        <p:nvCxnSpPr>
          <p:cNvPr id="10" name="Connecteur droit avec flèche 9">
            <a:extLst>
              <a:ext uri="{FF2B5EF4-FFF2-40B4-BE49-F238E27FC236}">
                <a16:creationId xmlns:a16="http://schemas.microsoft.com/office/drawing/2014/main" id="{731879EE-68D8-57A5-BC8B-6FB8CD35A136}"/>
              </a:ext>
            </a:extLst>
          </p:cNvPr>
          <p:cNvCxnSpPr/>
          <p:nvPr/>
        </p:nvCxnSpPr>
        <p:spPr>
          <a:xfrm>
            <a:off x="5476875" y="6134100"/>
            <a:ext cx="6410325" cy="0"/>
          </a:xfrm>
          <a:prstGeom prst="straightConnector1">
            <a:avLst/>
          </a:prstGeom>
          <a:ln w="762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4778F2F8-B19C-28C5-C8D7-B132C8B383EE}"/>
              </a:ext>
            </a:extLst>
          </p:cNvPr>
          <p:cNvSpPr txBox="1"/>
          <p:nvPr/>
        </p:nvSpPr>
        <p:spPr>
          <a:xfrm>
            <a:off x="5476875" y="6150114"/>
            <a:ext cx="2517338" cy="707886"/>
          </a:xfrm>
          <a:prstGeom prst="rect">
            <a:avLst/>
          </a:prstGeom>
          <a:noFill/>
        </p:spPr>
        <p:txBody>
          <a:bodyPr wrap="square" rtlCol="0">
            <a:spAutoFit/>
          </a:bodyPr>
          <a:lstStyle/>
          <a:p>
            <a:r>
              <a:rPr lang="fr-FR" sz="2000" dirty="0">
                <a:latin typeface="Century Gothic" panose="020B0502020202020204" pitchFamily="34" charset="0"/>
              </a:rPr>
              <a:t>communautés méditerranéennes</a:t>
            </a:r>
          </a:p>
        </p:txBody>
      </p:sp>
      <p:sp>
        <p:nvSpPr>
          <p:cNvPr id="12" name="ZoneTexte 11">
            <a:extLst>
              <a:ext uri="{FF2B5EF4-FFF2-40B4-BE49-F238E27FC236}">
                <a16:creationId xmlns:a16="http://schemas.microsoft.com/office/drawing/2014/main" id="{C3DC764A-37AE-6504-EE0A-D8D9781B52EC}"/>
              </a:ext>
            </a:extLst>
          </p:cNvPr>
          <p:cNvSpPr txBox="1"/>
          <p:nvPr/>
        </p:nvSpPr>
        <p:spPr>
          <a:xfrm>
            <a:off x="9172575" y="6206849"/>
            <a:ext cx="2869763" cy="707886"/>
          </a:xfrm>
          <a:prstGeom prst="rect">
            <a:avLst/>
          </a:prstGeom>
          <a:noFill/>
        </p:spPr>
        <p:txBody>
          <a:bodyPr wrap="square" rtlCol="0">
            <a:spAutoFit/>
          </a:bodyPr>
          <a:lstStyle/>
          <a:p>
            <a:pPr algn="r"/>
            <a:r>
              <a:rPr lang="fr-FR" sz="2000" dirty="0">
                <a:latin typeface="Century Gothic" panose="020B0502020202020204" pitchFamily="34" charset="0"/>
              </a:rPr>
              <a:t>communautés médio-européennes</a:t>
            </a:r>
          </a:p>
        </p:txBody>
      </p:sp>
    </p:spTree>
    <p:extLst>
      <p:ext uri="{BB962C8B-B14F-4D97-AF65-F5344CB8AC3E}">
        <p14:creationId xmlns:p14="http://schemas.microsoft.com/office/powerpoint/2010/main" val="1070685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9D19F4CC-69DE-1C34-56C4-319417EEFC18}"/>
              </a:ext>
            </a:extLst>
          </p:cNvPr>
          <p:cNvSpPr txBox="1"/>
          <p:nvPr/>
        </p:nvSpPr>
        <p:spPr>
          <a:xfrm>
            <a:off x="581025" y="411718"/>
            <a:ext cx="6096000" cy="584775"/>
          </a:xfrm>
          <a:prstGeom prst="rect">
            <a:avLst/>
          </a:prstGeom>
          <a:noFill/>
        </p:spPr>
        <p:txBody>
          <a:bodyPr wrap="square">
            <a:spAutoFit/>
          </a:bodyPr>
          <a:lstStyle/>
          <a:p>
            <a:r>
              <a:rPr lang="fr-FR" sz="3200" b="1" dirty="0">
                <a:latin typeface="Century Gothic" panose="020B0502020202020204" pitchFamily="34" charset="0"/>
              </a:rPr>
              <a:t>INTERPRETATION</a:t>
            </a:r>
            <a:endParaRPr lang="fr-FR" sz="3200" b="1" dirty="0"/>
          </a:p>
        </p:txBody>
      </p:sp>
      <p:pic>
        <p:nvPicPr>
          <p:cNvPr id="3" name="Image 2">
            <a:extLst>
              <a:ext uri="{FF2B5EF4-FFF2-40B4-BE49-F238E27FC236}">
                <a16:creationId xmlns:a16="http://schemas.microsoft.com/office/drawing/2014/main" id="{0281072B-64A2-5B8C-95D5-CF0CFD471175}"/>
              </a:ext>
            </a:extLst>
          </p:cNvPr>
          <p:cNvPicPr>
            <a:picLocks noChangeAspect="1"/>
          </p:cNvPicPr>
          <p:nvPr/>
        </p:nvPicPr>
        <p:blipFill>
          <a:blip r:embed="rId2"/>
          <a:stretch>
            <a:fillRect/>
          </a:stretch>
        </p:blipFill>
        <p:spPr>
          <a:xfrm>
            <a:off x="4558561" y="587514"/>
            <a:ext cx="7137283" cy="5562600"/>
          </a:xfrm>
          <a:prstGeom prst="rect">
            <a:avLst/>
          </a:prstGeom>
        </p:spPr>
      </p:pic>
      <p:sp>
        <p:nvSpPr>
          <p:cNvPr id="10" name="ZoneTexte 9">
            <a:extLst>
              <a:ext uri="{FF2B5EF4-FFF2-40B4-BE49-F238E27FC236}">
                <a16:creationId xmlns:a16="http://schemas.microsoft.com/office/drawing/2014/main" id="{8EAB5080-0349-13B0-B224-11EC995724C1}"/>
              </a:ext>
            </a:extLst>
          </p:cNvPr>
          <p:cNvSpPr txBox="1"/>
          <p:nvPr/>
        </p:nvSpPr>
        <p:spPr>
          <a:xfrm>
            <a:off x="149662" y="2905780"/>
            <a:ext cx="7267575" cy="2246769"/>
          </a:xfrm>
          <a:prstGeom prst="rect">
            <a:avLst/>
          </a:prstGeom>
          <a:noFill/>
        </p:spPr>
        <p:txBody>
          <a:bodyPr wrap="square" rtlCol="0">
            <a:spAutoFit/>
          </a:bodyPr>
          <a:lstStyle/>
          <a:p>
            <a:r>
              <a:rPr lang="fr-FR" sz="2800" dirty="0">
                <a:latin typeface="Century Gothic" panose="020B0502020202020204" pitchFamily="34" charset="0"/>
              </a:rPr>
              <a:t>Les vecteurs propres peuvent être dominés par une espèce rare/un site particulier </a:t>
            </a:r>
          </a:p>
          <a:p>
            <a:endParaRPr lang="fr-FR" sz="2800" dirty="0">
              <a:latin typeface="Century Gothic" panose="020B0502020202020204" pitchFamily="34" charset="0"/>
            </a:endParaRPr>
          </a:p>
          <a:p>
            <a:r>
              <a:rPr lang="fr-FR" sz="2800" dirty="0">
                <a:latin typeface="Century Gothic" panose="020B0502020202020204" pitchFamily="34" charset="0"/>
                <a:sym typeface="Wingdings" panose="05000000000000000000" pitchFamily="2" charset="2"/>
              </a:rPr>
              <a:t> Quelle pertinence écologique?</a:t>
            </a:r>
            <a:endParaRPr lang="fr-FR" sz="2800" dirty="0">
              <a:latin typeface="Century Gothic" panose="020B0502020202020204" pitchFamily="34" charset="0"/>
            </a:endParaRPr>
          </a:p>
        </p:txBody>
      </p:sp>
    </p:spTree>
    <p:extLst>
      <p:ext uri="{BB962C8B-B14F-4D97-AF65-F5344CB8AC3E}">
        <p14:creationId xmlns:p14="http://schemas.microsoft.com/office/powerpoint/2010/main" val="3119484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5F82C386-771B-3297-662C-4C98B2631A64}"/>
              </a:ext>
            </a:extLst>
          </p:cNvPr>
          <p:cNvSpPr txBox="1"/>
          <p:nvPr/>
        </p:nvSpPr>
        <p:spPr>
          <a:xfrm>
            <a:off x="504826" y="371475"/>
            <a:ext cx="10963274" cy="5262979"/>
          </a:xfrm>
          <a:prstGeom prst="rect">
            <a:avLst/>
          </a:prstGeom>
          <a:noFill/>
        </p:spPr>
        <p:txBody>
          <a:bodyPr wrap="square" rtlCol="0">
            <a:spAutoFit/>
          </a:bodyPr>
          <a:lstStyle/>
          <a:p>
            <a:r>
              <a:rPr lang="fr-FR" sz="2400" b="1" u="sng" dirty="0">
                <a:latin typeface="Century Gothic" panose="020B0502020202020204" pitchFamily="34" charset="0"/>
              </a:rPr>
              <a:t>Ce qu’il faut comprendre</a:t>
            </a:r>
          </a:p>
          <a:p>
            <a:endParaRPr lang="fr-FR" sz="2400" b="1" dirty="0">
              <a:latin typeface="Century Gothic" panose="020B0502020202020204" pitchFamily="34" charset="0"/>
            </a:endParaRPr>
          </a:p>
          <a:p>
            <a:r>
              <a:rPr lang="fr-FR" sz="2400" dirty="0">
                <a:latin typeface="Century Gothic" panose="020B0502020202020204" pitchFamily="34" charset="0"/>
              </a:rPr>
              <a:t>Synthétiser de nombreuses variables = </a:t>
            </a:r>
            <a:r>
              <a:rPr lang="fr-FR" sz="2400" b="1" dirty="0">
                <a:latin typeface="Century Gothic" panose="020B0502020202020204" pitchFamily="34" charset="0"/>
              </a:rPr>
              <a:t>réduire la dimensionnalité </a:t>
            </a:r>
            <a:r>
              <a:rPr lang="fr-FR" sz="2400" dirty="0">
                <a:latin typeface="Century Gothic" panose="020B0502020202020204" pitchFamily="34" charset="0"/>
              </a:rPr>
              <a:t>de la matrice de données</a:t>
            </a:r>
          </a:p>
          <a:p>
            <a:endParaRPr lang="fr-FR" sz="2400" dirty="0">
              <a:latin typeface="Century Gothic" panose="020B0502020202020204" pitchFamily="34" charset="0"/>
            </a:endParaRPr>
          </a:p>
          <a:p>
            <a:r>
              <a:rPr lang="fr-FR" sz="2400" dirty="0">
                <a:latin typeface="Century Gothic" panose="020B0502020202020204" pitchFamily="34" charset="0"/>
              </a:rPr>
              <a:t>Une manière commune de procéder est de </a:t>
            </a:r>
            <a:r>
              <a:rPr lang="fr-FR" sz="2400" b="1" dirty="0">
                <a:latin typeface="Century Gothic" panose="020B0502020202020204" pitchFamily="34" charset="0"/>
              </a:rPr>
              <a:t>diagonaliser </a:t>
            </a:r>
            <a:r>
              <a:rPr lang="fr-FR" sz="2400" dirty="0">
                <a:latin typeface="Century Gothic" panose="020B0502020202020204" pitchFamily="34" charset="0"/>
              </a:rPr>
              <a:t>la matrice = calculer ses vecteurs propres et valeurs propres</a:t>
            </a:r>
          </a:p>
          <a:p>
            <a:endParaRPr lang="fr-FR" sz="2400" dirty="0">
              <a:latin typeface="Century Gothic" panose="020B0502020202020204" pitchFamily="34" charset="0"/>
            </a:endParaRPr>
          </a:p>
          <a:p>
            <a:r>
              <a:rPr lang="fr-FR" sz="2400" dirty="0">
                <a:latin typeface="Century Gothic" panose="020B0502020202020204" pitchFamily="34" charset="0"/>
              </a:rPr>
              <a:t>Les vecteurs propres sont des </a:t>
            </a:r>
            <a:r>
              <a:rPr lang="fr-FR" sz="2400" b="1" dirty="0">
                <a:latin typeface="Century Gothic" panose="020B0502020202020204" pitchFamily="34" charset="0"/>
              </a:rPr>
              <a:t>résumés indépendants de l’inertie </a:t>
            </a:r>
            <a:r>
              <a:rPr lang="fr-FR" sz="2400" dirty="0">
                <a:latin typeface="Century Gothic" panose="020B0502020202020204" pitchFamily="34" charset="0"/>
              </a:rPr>
              <a:t>de la matrice de données. Ils sont ordonnés de la plus grande à la plus faible inertie</a:t>
            </a:r>
          </a:p>
          <a:p>
            <a:endParaRPr lang="fr-FR" sz="2400" dirty="0">
              <a:latin typeface="Century Gothic" panose="020B0502020202020204" pitchFamily="34" charset="0"/>
            </a:endParaRPr>
          </a:p>
          <a:p>
            <a:r>
              <a:rPr lang="fr-FR" sz="2400" dirty="0">
                <a:latin typeface="Century Gothic" panose="020B0502020202020204" pitchFamily="34" charset="0"/>
              </a:rPr>
              <a:t>Ils forment des </a:t>
            </a:r>
            <a:r>
              <a:rPr lang="fr-FR" sz="2400" b="1" dirty="0">
                <a:latin typeface="Century Gothic" panose="020B0502020202020204" pitchFamily="34" charset="0"/>
              </a:rPr>
              <a:t>plans euclidiens </a:t>
            </a:r>
            <a:r>
              <a:rPr lang="fr-FR" sz="2400" dirty="0">
                <a:latin typeface="Century Gothic" panose="020B0502020202020204" pitchFamily="34" charset="0"/>
              </a:rPr>
              <a:t>qui peuvent servir à cartographier les dissimilarités entre individus</a:t>
            </a:r>
          </a:p>
        </p:txBody>
      </p:sp>
      <p:sp>
        <p:nvSpPr>
          <p:cNvPr id="7" name="ZoneTexte 6">
            <a:extLst>
              <a:ext uri="{FF2B5EF4-FFF2-40B4-BE49-F238E27FC236}">
                <a16:creationId xmlns:a16="http://schemas.microsoft.com/office/drawing/2014/main" id="{64C8834D-B668-7AF6-FDD4-4F5C1979A4EB}"/>
              </a:ext>
            </a:extLst>
          </p:cNvPr>
          <p:cNvSpPr txBox="1"/>
          <p:nvPr/>
        </p:nvSpPr>
        <p:spPr>
          <a:xfrm>
            <a:off x="504826" y="5762625"/>
            <a:ext cx="10963274" cy="830997"/>
          </a:xfrm>
          <a:prstGeom prst="rect">
            <a:avLst/>
          </a:prstGeom>
          <a:noFill/>
          <a:ln w="38100">
            <a:solidFill>
              <a:schemeClr val="tx2">
                <a:lumMod val="60000"/>
                <a:lumOff val="40000"/>
              </a:schemeClr>
            </a:solidFill>
          </a:ln>
        </p:spPr>
        <p:txBody>
          <a:bodyPr wrap="square" rtlCol="0">
            <a:spAutoFit/>
          </a:bodyPr>
          <a:lstStyle/>
          <a:p>
            <a:pPr algn="ctr"/>
            <a:r>
              <a:rPr lang="fr-FR" sz="2400" dirty="0">
                <a:latin typeface="Century Gothic" panose="020B0502020202020204" pitchFamily="34" charset="0"/>
              </a:rPr>
              <a:t>Cette forme de réduction de dimensionnalité est </a:t>
            </a:r>
            <a:r>
              <a:rPr lang="fr-FR" sz="2400" b="1" u="sng" dirty="0">
                <a:latin typeface="Century Gothic" panose="020B0502020202020204" pitchFamily="34" charset="0"/>
              </a:rPr>
              <a:t>une analyse multivariée  par décomposition de matrice</a:t>
            </a:r>
            <a:r>
              <a:rPr lang="fr-FR" sz="2400" dirty="0">
                <a:latin typeface="Century Gothic" panose="020B0502020202020204" pitchFamily="34" charset="0"/>
              </a:rPr>
              <a:t>.</a:t>
            </a:r>
          </a:p>
        </p:txBody>
      </p:sp>
    </p:spTree>
    <p:extLst>
      <p:ext uri="{BB962C8B-B14F-4D97-AF65-F5344CB8AC3E}">
        <p14:creationId xmlns:p14="http://schemas.microsoft.com/office/powerpoint/2010/main" val="2229040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F217D5-B63F-6A9D-E3C9-AD427057FA06}"/>
              </a:ext>
            </a:extLst>
          </p:cNvPr>
          <p:cNvSpPr/>
          <p:nvPr/>
        </p:nvSpPr>
        <p:spPr>
          <a:xfrm>
            <a:off x="3748826" y="5089092"/>
            <a:ext cx="1695237" cy="17091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arenthèses 5">
            <a:extLst>
              <a:ext uri="{FF2B5EF4-FFF2-40B4-BE49-F238E27FC236}">
                <a16:creationId xmlns:a16="http://schemas.microsoft.com/office/drawing/2014/main" id="{6A06508D-79D4-85C6-7380-FB6BAC83DD42}"/>
              </a:ext>
            </a:extLst>
          </p:cNvPr>
          <p:cNvSpPr/>
          <p:nvPr/>
        </p:nvSpPr>
        <p:spPr>
          <a:xfrm>
            <a:off x="3673220" y="3930188"/>
            <a:ext cx="1507525" cy="675949"/>
          </a:xfrm>
          <a:prstGeom prst="bracketPair">
            <a:avLst/>
          </a:prstGeom>
          <a:solidFill>
            <a:schemeClr val="accent6">
              <a:lumMod val="20000"/>
              <a:lumOff val="80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Parenthèses 6">
            <a:extLst>
              <a:ext uri="{FF2B5EF4-FFF2-40B4-BE49-F238E27FC236}">
                <a16:creationId xmlns:a16="http://schemas.microsoft.com/office/drawing/2014/main" id="{5D255A62-D44F-E4CF-52C1-8CCBCC1C50BE}"/>
              </a:ext>
            </a:extLst>
          </p:cNvPr>
          <p:cNvSpPr/>
          <p:nvPr/>
        </p:nvSpPr>
        <p:spPr>
          <a:xfrm>
            <a:off x="3852334" y="57059"/>
            <a:ext cx="1168399" cy="1044602"/>
          </a:xfrm>
          <a:prstGeom prst="bracketPair">
            <a:avLst/>
          </a:prstGeom>
          <a:solidFill>
            <a:schemeClr val="accent4">
              <a:lumMod val="20000"/>
              <a:lumOff val="80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ZoneTexte 7">
            <a:extLst>
              <a:ext uri="{FF2B5EF4-FFF2-40B4-BE49-F238E27FC236}">
                <a16:creationId xmlns:a16="http://schemas.microsoft.com/office/drawing/2014/main" id="{34BB75BB-E409-E8CA-4766-FB82DD4DB953}"/>
              </a:ext>
            </a:extLst>
          </p:cNvPr>
          <p:cNvSpPr txBox="1"/>
          <p:nvPr/>
        </p:nvSpPr>
        <p:spPr>
          <a:xfrm>
            <a:off x="4109280" y="0"/>
            <a:ext cx="787400" cy="261610"/>
          </a:xfrm>
          <a:prstGeom prst="rect">
            <a:avLst/>
          </a:prstGeom>
          <a:noFill/>
        </p:spPr>
        <p:txBody>
          <a:bodyPr wrap="square" rtlCol="0">
            <a:spAutoFit/>
          </a:bodyPr>
          <a:lstStyle/>
          <a:p>
            <a:r>
              <a:rPr lang="fr-FR" sz="1100" dirty="0"/>
              <a:t>variables</a:t>
            </a:r>
          </a:p>
        </p:txBody>
      </p:sp>
      <p:sp>
        <p:nvSpPr>
          <p:cNvPr id="9" name="ZoneTexte 8">
            <a:extLst>
              <a:ext uri="{FF2B5EF4-FFF2-40B4-BE49-F238E27FC236}">
                <a16:creationId xmlns:a16="http://schemas.microsoft.com/office/drawing/2014/main" id="{01F09374-A948-7361-37C9-C6D22A26BEF2}"/>
              </a:ext>
            </a:extLst>
          </p:cNvPr>
          <p:cNvSpPr txBox="1"/>
          <p:nvPr/>
        </p:nvSpPr>
        <p:spPr>
          <a:xfrm rot="16200000">
            <a:off x="3571031" y="393700"/>
            <a:ext cx="787400" cy="261610"/>
          </a:xfrm>
          <a:prstGeom prst="rect">
            <a:avLst/>
          </a:prstGeom>
          <a:noFill/>
        </p:spPr>
        <p:txBody>
          <a:bodyPr wrap="square" rtlCol="0">
            <a:spAutoFit/>
          </a:bodyPr>
          <a:lstStyle/>
          <a:p>
            <a:r>
              <a:rPr lang="fr-FR" sz="1100" dirty="0"/>
              <a:t>individus</a:t>
            </a:r>
          </a:p>
        </p:txBody>
      </p:sp>
      <p:sp>
        <p:nvSpPr>
          <p:cNvPr id="10" name="Parenthèses 9">
            <a:extLst>
              <a:ext uri="{FF2B5EF4-FFF2-40B4-BE49-F238E27FC236}">
                <a16:creationId xmlns:a16="http://schemas.microsoft.com/office/drawing/2014/main" id="{3B4D9EA6-1DE9-7A0B-5827-F6DA4C57EEFF}"/>
              </a:ext>
            </a:extLst>
          </p:cNvPr>
          <p:cNvSpPr/>
          <p:nvPr/>
        </p:nvSpPr>
        <p:spPr>
          <a:xfrm>
            <a:off x="3989804" y="1470351"/>
            <a:ext cx="917374" cy="1015574"/>
          </a:xfrm>
          <a:prstGeom prst="bracketPair">
            <a:avLst/>
          </a:prstGeom>
          <a:solidFill>
            <a:schemeClr val="accent4">
              <a:lumMod val="20000"/>
              <a:lumOff val="80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ZoneTexte 10">
            <a:extLst>
              <a:ext uri="{FF2B5EF4-FFF2-40B4-BE49-F238E27FC236}">
                <a16:creationId xmlns:a16="http://schemas.microsoft.com/office/drawing/2014/main" id="{DB0EDE0E-F875-F320-6ED8-94FBCC158C67}"/>
              </a:ext>
            </a:extLst>
          </p:cNvPr>
          <p:cNvSpPr txBox="1"/>
          <p:nvPr/>
        </p:nvSpPr>
        <p:spPr>
          <a:xfrm>
            <a:off x="4080930" y="383595"/>
            <a:ext cx="1363133" cy="369332"/>
          </a:xfrm>
          <a:prstGeom prst="rect">
            <a:avLst/>
          </a:prstGeom>
          <a:noFill/>
        </p:spPr>
        <p:txBody>
          <a:bodyPr wrap="square" rtlCol="0">
            <a:spAutoFit/>
          </a:bodyPr>
          <a:lstStyle/>
          <a:p>
            <a:r>
              <a:rPr lang="fr-FR" dirty="0"/>
              <a:t>Table 1</a:t>
            </a:r>
          </a:p>
        </p:txBody>
      </p:sp>
      <p:sp>
        <p:nvSpPr>
          <p:cNvPr id="12" name="ZoneTexte 11">
            <a:extLst>
              <a:ext uri="{FF2B5EF4-FFF2-40B4-BE49-F238E27FC236}">
                <a16:creationId xmlns:a16="http://schemas.microsoft.com/office/drawing/2014/main" id="{976D9FE2-CCCE-862F-7FD6-C197B7EF5653}"/>
              </a:ext>
            </a:extLst>
          </p:cNvPr>
          <p:cNvSpPr txBox="1"/>
          <p:nvPr/>
        </p:nvSpPr>
        <p:spPr>
          <a:xfrm>
            <a:off x="3673220" y="1478568"/>
            <a:ext cx="1601057" cy="261610"/>
          </a:xfrm>
          <a:prstGeom prst="rect">
            <a:avLst/>
          </a:prstGeom>
          <a:noFill/>
        </p:spPr>
        <p:txBody>
          <a:bodyPr wrap="square" rtlCol="0">
            <a:spAutoFit/>
          </a:bodyPr>
          <a:lstStyle/>
          <a:p>
            <a:pPr algn="ctr"/>
            <a:r>
              <a:rPr lang="fr-FR" sz="1100" dirty="0"/>
              <a:t>individus</a:t>
            </a:r>
          </a:p>
        </p:txBody>
      </p:sp>
      <p:sp>
        <p:nvSpPr>
          <p:cNvPr id="13" name="ZoneTexte 12">
            <a:extLst>
              <a:ext uri="{FF2B5EF4-FFF2-40B4-BE49-F238E27FC236}">
                <a16:creationId xmlns:a16="http://schemas.microsoft.com/office/drawing/2014/main" id="{1F3471B8-A33D-8012-28EB-A757E479B734}"/>
              </a:ext>
            </a:extLst>
          </p:cNvPr>
          <p:cNvSpPr txBox="1"/>
          <p:nvPr/>
        </p:nvSpPr>
        <p:spPr>
          <a:xfrm rot="16200000">
            <a:off x="3686848" y="1837097"/>
            <a:ext cx="787400" cy="261610"/>
          </a:xfrm>
          <a:prstGeom prst="rect">
            <a:avLst/>
          </a:prstGeom>
          <a:noFill/>
        </p:spPr>
        <p:txBody>
          <a:bodyPr wrap="square" rtlCol="0">
            <a:spAutoFit/>
          </a:bodyPr>
          <a:lstStyle/>
          <a:p>
            <a:r>
              <a:rPr lang="fr-FR" sz="1100" dirty="0"/>
              <a:t>individus</a:t>
            </a:r>
          </a:p>
        </p:txBody>
      </p:sp>
      <p:cxnSp>
        <p:nvCxnSpPr>
          <p:cNvPr id="14" name="Connecteur droit avec flèche 13">
            <a:extLst>
              <a:ext uri="{FF2B5EF4-FFF2-40B4-BE49-F238E27FC236}">
                <a16:creationId xmlns:a16="http://schemas.microsoft.com/office/drawing/2014/main" id="{54D51533-1917-CCF6-9329-F72092D0B969}"/>
              </a:ext>
            </a:extLst>
          </p:cNvPr>
          <p:cNvCxnSpPr/>
          <p:nvPr/>
        </p:nvCxnSpPr>
        <p:spPr>
          <a:xfrm flipH="1">
            <a:off x="4448491" y="4508648"/>
            <a:ext cx="0" cy="5610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A4133D28-DAF5-6ED8-F6C0-16979F7686B9}"/>
                  </a:ext>
                </a:extLst>
              </p:cNvPr>
              <p:cNvSpPr txBox="1"/>
              <p:nvPr/>
            </p:nvSpPr>
            <p:spPr>
              <a:xfrm>
                <a:off x="3737553" y="4190208"/>
                <a:ext cx="12261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1200" b="0" i="1" smtClean="0">
                          <a:latin typeface="Cambria Math" panose="02040503050406030204" pitchFamily="18" charset="0"/>
                        </a:rPr>
                        <m:t>𝑣𝑒𝑐𝑡𝑒𝑢𝑟𝑠</m:t>
                      </m:r>
                      <m:r>
                        <a:rPr lang="fr-FR" sz="1200" b="0" i="1" smtClean="0">
                          <a:latin typeface="Cambria Math" panose="02040503050406030204" pitchFamily="18" charset="0"/>
                        </a:rPr>
                        <m:t> </m:t>
                      </m:r>
                      <m:r>
                        <a:rPr lang="fr-FR" sz="1200" b="0" i="1" smtClean="0">
                          <a:latin typeface="Cambria Math" panose="02040503050406030204" pitchFamily="18" charset="0"/>
                        </a:rPr>
                        <m:t>𝑝𝑟𝑜𝑝𝑟𝑒𝑠</m:t>
                      </m:r>
                    </m:oMath>
                  </m:oMathPara>
                </a14:m>
                <a:endParaRPr lang="fr-FR" sz="1200" dirty="0"/>
              </a:p>
            </p:txBody>
          </p:sp>
        </mc:Choice>
        <mc:Fallback xmlns="">
          <p:sp>
            <p:nvSpPr>
              <p:cNvPr id="15" name="ZoneTexte 14">
                <a:extLst>
                  <a:ext uri="{FF2B5EF4-FFF2-40B4-BE49-F238E27FC236}">
                    <a16:creationId xmlns:a16="http://schemas.microsoft.com/office/drawing/2014/main" id="{A4133D28-DAF5-6ED8-F6C0-16979F7686B9}"/>
                  </a:ext>
                </a:extLst>
              </p:cNvPr>
              <p:cNvSpPr txBox="1">
                <a:spLocks noRot="1" noChangeAspect="1" noMove="1" noResize="1" noEditPoints="1" noAdjustHandles="1" noChangeArrowheads="1" noChangeShapeType="1" noTextEdit="1"/>
              </p:cNvSpPr>
              <p:nvPr/>
            </p:nvSpPr>
            <p:spPr>
              <a:xfrm>
                <a:off x="3737553" y="4190208"/>
                <a:ext cx="1226170" cy="184666"/>
              </a:xfrm>
              <a:prstGeom prst="rect">
                <a:avLst/>
              </a:prstGeom>
              <a:blipFill>
                <a:blip r:embed="rId2"/>
                <a:stretch>
                  <a:fillRect l="-1990" r="-2488" b="-1935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CDE044FA-DEAA-D3BD-F232-E6E895A2831A}"/>
                  </a:ext>
                </a:extLst>
              </p:cNvPr>
              <p:cNvSpPr txBox="1"/>
              <p:nvPr/>
            </p:nvSpPr>
            <p:spPr>
              <a:xfrm>
                <a:off x="4026214" y="3127415"/>
                <a:ext cx="953531" cy="521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𝐼</m:t>
                      </m:r>
                      <m:r>
                        <a:rPr lang="fr-FR" sz="1400" b="0" i="1" smtClean="0">
                          <a:latin typeface="Cambria Math" panose="02040503050406030204" pitchFamily="18" charset="0"/>
                        </a:rPr>
                        <m:t>=</m:t>
                      </m:r>
                      <m:nary>
                        <m:naryPr>
                          <m:chr m:val="∑"/>
                          <m:subHide m:val="on"/>
                          <m:supHide m:val="on"/>
                          <m:ctrlPr>
                            <a:rPr lang="fr-FR" sz="1400" b="0" i="1" smtClean="0">
                              <a:latin typeface="Cambria Math" panose="02040503050406030204" pitchFamily="18" charset="0"/>
                            </a:rPr>
                          </m:ctrlPr>
                        </m:naryPr>
                        <m:sub/>
                        <m:sup/>
                        <m:e>
                          <m:sSup>
                            <m:sSupPr>
                              <m:ctrlPr>
                                <a:rPr lang="fr-FR" sz="1400" b="0" i="1" smtClean="0">
                                  <a:latin typeface="Cambria Math" panose="02040503050406030204" pitchFamily="18" charset="0"/>
                                </a:rPr>
                              </m:ctrlPr>
                            </m:sSupPr>
                            <m:e>
                              <m:sSub>
                                <m:sSubPr>
                                  <m:ctrlPr>
                                    <a:rPr lang="fr-FR" sz="1400" b="0" i="1" smtClean="0">
                                      <a:latin typeface="Cambria Math" panose="02040503050406030204" pitchFamily="18" charset="0"/>
                                    </a:rPr>
                                  </m:ctrlPr>
                                </m:sSubPr>
                                <m:e>
                                  <m:r>
                                    <a:rPr lang="fr-FR" sz="1400" b="0" i="1" smtClean="0">
                                      <a:latin typeface="Cambria Math" panose="02040503050406030204" pitchFamily="18" charset="0"/>
                                    </a:rPr>
                                    <m:t>𝑑</m:t>
                                  </m:r>
                                </m:e>
                                <m:sub>
                                  <m:r>
                                    <a:rPr lang="fr-FR" sz="1400" b="0" i="1" smtClean="0">
                                      <a:latin typeface="Cambria Math" panose="02040503050406030204" pitchFamily="18" charset="0"/>
                                    </a:rPr>
                                    <m:t>𝑖</m:t>
                                  </m:r>
                                  <m:r>
                                    <a:rPr lang="fr-FR" sz="1400" b="0" i="1" smtClean="0">
                                      <a:latin typeface="Cambria Math" panose="02040503050406030204" pitchFamily="18" charset="0"/>
                                    </a:rPr>
                                    <m:t>,</m:t>
                                  </m:r>
                                  <m:r>
                                    <a:rPr lang="fr-FR" sz="1400" b="0" i="1" smtClean="0">
                                      <a:latin typeface="Cambria Math" panose="02040503050406030204" pitchFamily="18" charset="0"/>
                                    </a:rPr>
                                    <m:t>𝑗</m:t>
                                  </m:r>
                                </m:sub>
                              </m:sSub>
                            </m:e>
                            <m:sup>
                              <m:r>
                                <a:rPr lang="fr-FR" sz="1400" b="0" i="1" smtClean="0">
                                  <a:latin typeface="Cambria Math" panose="02040503050406030204" pitchFamily="18" charset="0"/>
                                </a:rPr>
                                <m:t>2</m:t>
                              </m:r>
                            </m:sup>
                          </m:sSup>
                        </m:e>
                      </m:nary>
                    </m:oMath>
                  </m:oMathPara>
                </a14:m>
                <a:endParaRPr lang="fr-FR" sz="1400" dirty="0"/>
              </a:p>
            </p:txBody>
          </p:sp>
        </mc:Choice>
        <mc:Fallback xmlns="">
          <p:sp>
            <p:nvSpPr>
              <p:cNvPr id="16" name="ZoneTexte 15">
                <a:extLst>
                  <a:ext uri="{FF2B5EF4-FFF2-40B4-BE49-F238E27FC236}">
                    <a16:creationId xmlns:a16="http://schemas.microsoft.com/office/drawing/2014/main" id="{CDE044FA-DEAA-D3BD-F232-E6E895A2831A}"/>
                  </a:ext>
                </a:extLst>
              </p:cNvPr>
              <p:cNvSpPr txBox="1">
                <a:spLocks noRot="1" noChangeAspect="1" noMove="1" noResize="1" noEditPoints="1" noAdjustHandles="1" noChangeArrowheads="1" noChangeShapeType="1" noTextEdit="1"/>
              </p:cNvSpPr>
              <p:nvPr/>
            </p:nvSpPr>
            <p:spPr>
              <a:xfrm>
                <a:off x="4026214" y="3127415"/>
                <a:ext cx="953531" cy="521746"/>
              </a:xfrm>
              <a:prstGeom prst="rect">
                <a:avLst/>
              </a:prstGeom>
              <a:blipFill>
                <a:blip r:embed="rId3"/>
                <a:stretch>
                  <a:fillRect l="-35669" t="-144186" r="-96815" b="-204651"/>
                </a:stretch>
              </a:blipFill>
            </p:spPr>
            <p:txBody>
              <a:bodyPr/>
              <a:lstStyle/>
              <a:p>
                <a:r>
                  <a:rPr lang="fr-FR">
                    <a:noFill/>
                  </a:rPr>
                  <a:t> </a:t>
                </a:r>
              </a:p>
            </p:txBody>
          </p:sp>
        </mc:Fallback>
      </mc:AlternateContent>
      <p:sp>
        <p:nvSpPr>
          <p:cNvPr id="17" name="ZoneTexte 16">
            <a:extLst>
              <a:ext uri="{FF2B5EF4-FFF2-40B4-BE49-F238E27FC236}">
                <a16:creationId xmlns:a16="http://schemas.microsoft.com/office/drawing/2014/main" id="{C9FBAA0A-C949-B5F7-64D4-C037814D6316}"/>
              </a:ext>
            </a:extLst>
          </p:cNvPr>
          <p:cNvSpPr txBox="1"/>
          <p:nvPr/>
        </p:nvSpPr>
        <p:spPr>
          <a:xfrm>
            <a:off x="3949500" y="2932694"/>
            <a:ext cx="1235271" cy="276999"/>
          </a:xfrm>
          <a:prstGeom prst="rect">
            <a:avLst/>
          </a:prstGeom>
          <a:noFill/>
        </p:spPr>
        <p:txBody>
          <a:bodyPr wrap="square" rtlCol="0">
            <a:spAutoFit/>
          </a:bodyPr>
          <a:lstStyle/>
          <a:p>
            <a:r>
              <a:rPr lang="fr-FR" sz="1200" dirty="0"/>
              <a:t>Inertie totale: </a:t>
            </a:r>
          </a:p>
        </p:txBody>
      </p:sp>
      <p:sp>
        <p:nvSpPr>
          <p:cNvPr id="18" name="Rectangle 17">
            <a:extLst>
              <a:ext uri="{FF2B5EF4-FFF2-40B4-BE49-F238E27FC236}">
                <a16:creationId xmlns:a16="http://schemas.microsoft.com/office/drawing/2014/main" id="{94C9E850-5C9F-BF18-1684-071047376E8D}"/>
              </a:ext>
            </a:extLst>
          </p:cNvPr>
          <p:cNvSpPr/>
          <p:nvPr/>
        </p:nvSpPr>
        <p:spPr>
          <a:xfrm>
            <a:off x="4272093" y="1757329"/>
            <a:ext cx="417102" cy="369332"/>
          </a:xfrm>
          <a:prstGeom prst="rect">
            <a:avLst/>
          </a:prstGeom>
        </p:spPr>
        <p:txBody>
          <a:bodyPr wrap="none">
            <a:spAutoFit/>
          </a:bodyPr>
          <a:lstStyle/>
          <a:p>
            <a:r>
              <a:rPr lang="fr-FR" dirty="0" err="1"/>
              <a:t>d</a:t>
            </a:r>
            <a:r>
              <a:rPr lang="fr-FR" baseline="-25000" dirty="0" err="1"/>
              <a:t>i,j</a:t>
            </a:r>
            <a:endParaRPr lang="fr-FR" dirty="0"/>
          </a:p>
        </p:txBody>
      </p:sp>
      <p:cxnSp>
        <p:nvCxnSpPr>
          <p:cNvPr id="19" name="Connecteur droit avec flèche 18">
            <a:extLst>
              <a:ext uri="{FF2B5EF4-FFF2-40B4-BE49-F238E27FC236}">
                <a16:creationId xmlns:a16="http://schemas.microsoft.com/office/drawing/2014/main" id="{D60356AF-F2E8-1D28-8C50-EEEFB973E35A}"/>
              </a:ext>
            </a:extLst>
          </p:cNvPr>
          <p:cNvCxnSpPr/>
          <p:nvPr/>
        </p:nvCxnSpPr>
        <p:spPr>
          <a:xfrm>
            <a:off x="4448491" y="933735"/>
            <a:ext cx="0" cy="5721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580DCF2C-DCA1-DA2F-90A1-64EED2869896}"/>
              </a:ext>
            </a:extLst>
          </p:cNvPr>
          <p:cNvCxnSpPr/>
          <p:nvPr/>
        </p:nvCxnSpPr>
        <p:spPr>
          <a:xfrm>
            <a:off x="4436435" y="2309192"/>
            <a:ext cx="0" cy="659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CC39A3AC-ECD3-8C2C-D094-2AED7D04BAB3}"/>
              </a:ext>
            </a:extLst>
          </p:cNvPr>
          <p:cNvCxnSpPr/>
          <p:nvPr/>
        </p:nvCxnSpPr>
        <p:spPr>
          <a:xfrm>
            <a:off x="4023825" y="5871863"/>
            <a:ext cx="1080000"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48736383-B5EC-F421-DDAD-C385144D161C}"/>
              </a:ext>
            </a:extLst>
          </p:cNvPr>
          <p:cNvCxnSpPr/>
          <p:nvPr/>
        </p:nvCxnSpPr>
        <p:spPr>
          <a:xfrm flipV="1">
            <a:off x="4551848" y="5329203"/>
            <a:ext cx="0" cy="110913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lipse 22">
            <a:extLst>
              <a:ext uri="{FF2B5EF4-FFF2-40B4-BE49-F238E27FC236}">
                <a16:creationId xmlns:a16="http://schemas.microsoft.com/office/drawing/2014/main" id="{17F06BF1-6FD2-E043-5E3E-1194C868E80D}"/>
              </a:ext>
            </a:extLst>
          </p:cNvPr>
          <p:cNvSpPr/>
          <p:nvPr/>
        </p:nvSpPr>
        <p:spPr>
          <a:xfrm>
            <a:off x="4171187" y="5604369"/>
            <a:ext cx="64952" cy="6111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B276DC7B-B292-3E50-E8E8-A6DFFB276ABF}"/>
              </a:ext>
            </a:extLst>
          </p:cNvPr>
          <p:cNvSpPr/>
          <p:nvPr/>
        </p:nvSpPr>
        <p:spPr>
          <a:xfrm>
            <a:off x="4323587" y="5756769"/>
            <a:ext cx="64952" cy="6111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095512B8-459A-DDA8-50E0-614AF00BDFB0}"/>
              </a:ext>
            </a:extLst>
          </p:cNvPr>
          <p:cNvSpPr/>
          <p:nvPr/>
        </p:nvSpPr>
        <p:spPr>
          <a:xfrm>
            <a:off x="4741312" y="5575927"/>
            <a:ext cx="64952" cy="6111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448B736E-9863-522E-0D66-D99F0F4D3B66}"/>
              </a:ext>
            </a:extLst>
          </p:cNvPr>
          <p:cNvSpPr/>
          <p:nvPr/>
        </p:nvSpPr>
        <p:spPr>
          <a:xfrm>
            <a:off x="4348141" y="5629768"/>
            <a:ext cx="64952" cy="6111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BE6CA01D-8092-A114-B5D0-F63275BAADB7}"/>
              </a:ext>
            </a:extLst>
          </p:cNvPr>
          <p:cNvSpPr/>
          <p:nvPr/>
        </p:nvSpPr>
        <p:spPr>
          <a:xfrm>
            <a:off x="4676360" y="6076654"/>
            <a:ext cx="64952" cy="6111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882D377F-D694-404A-8CD9-777D52DF0DBA}"/>
              </a:ext>
            </a:extLst>
          </p:cNvPr>
          <p:cNvSpPr/>
          <p:nvPr/>
        </p:nvSpPr>
        <p:spPr>
          <a:xfrm>
            <a:off x="4828760" y="6229054"/>
            <a:ext cx="64952" cy="6111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D2BFB118-98E7-7014-373E-201708B01F31}"/>
              </a:ext>
            </a:extLst>
          </p:cNvPr>
          <p:cNvSpPr/>
          <p:nvPr/>
        </p:nvSpPr>
        <p:spPr>
          <a:xfrm>
            <a:off x="4849208" y="6099934"/>
            <a:ext cx="64952" cy="6111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0CAE3758-3162-DFDE-AF79-ED7B58B3F8E5}"/>
              </a:ext>
            </a:extLst>
          </p:cNvPr>
          <p:cNvSpPr txBox="1"/>
          <p:nvPr/>
        </p:nvSpPr>
        <p:spPr>
          <a:xfrm>
            <a:off x="3722596" y="6496801"/>
            <a:ext cx="1695237" cy="276999"/>
          </a:xfrm>
          <a:prstGeom prst="rect">
            <a:avLst/>
          </a:prstGeom>
          <a:noFill/>
        </p:spPr>
        <p:txBody>
          <a:bodyPr wrap="square" rtlCol="0">
            <a:spAutoFit/>
          </a:bodyPr>
          <a:lstStyle/>
          <a:p>
            <a:pPr algn="ctr"/>
            <a:r>
              <a:rPr lang="fr-FR" sz="1200" b="1" dirty="0"/>
              <a:t>Plan euclidien</a:t>
            </a:r>
          </a:p>
        </p:txBody>
      </p:sp>
      <p:cxnSp>
        <p:nvCxnSpPr>
          <p:cNvPr id="31" name="Connecteur droit avec flèche 30">
            <a:extLst>
              <a:ext uri="{FF2B5EF4-FFF2-40B4-BE49-F238E27FC236}">
                <a16:creationId xmlns:a16="http://schemas.microsoft.com/office/drawing/2014/main" id="{A720981A-5AFD-FA94-C829-6C35B916A7A0}"/>
              </a:ext>
            </a:extLst>
          </p:cNvPr>
          <p:cNvCxnSpPr/>
          <p:nvPr/>
        </p:nvCxnSpPr>
        <p:spPr>
          <a:xfrm flipH="1">
            <a:off x="4473477" y="3649161"/>
            <a:ext cx="0" cy="4670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6E3D4D22-839B-7B9D-BF86-A78200B73D97}"/>
              </a:ext>
            </a:extLst>
          </p:cNvPr>
          <p:cNvCxnSpPr/>
          <p:nvPr/>
        </p:nvCxnSpPr>
        <p:spPr>
          <a:xfrm>
            <a:off x="5057802" y="3322601"/>
            <a:ext cx="6873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Parenthèses 32">
            <a:extLst>
              <a:ext uri="{FF2B5EF4-FFF2-40B4-BE49-F238E27FC236}">
                <a16:creationId xmlns:a16="http://schemas.microsoft.com/office/drawing/2014/main" id="{684734BE-A534-3588-F9BC-D462FF9C5C87}"/>
              </a:ext>
            </a:extLst>
          </p:cNvPr>
          <p:cNvSpPr/>
          <p:nvPr/>
        </p:nvSpPr>
        <p:spPr>
          <a:xfrm>
            <a:off x="5812632" y="2984626"/>
            <a:ext cx="1507525" cy="675949"/>
          </a:xfrm>
          <a:prstGeom prst="bracketPair">
            <a:avLst/>
          </a:prstGeom>
          <a:solidFill>
            <a:schemeClr val="accent6">
              <a:lumMod val="20000"/>
              <a:lumOff val="80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34" name="ZoneTexte 33">
                <a:extLst>
                  <a:ext uri="{FF2B5EF4-FFF2-40B4-BE49-F238E27FC236}">
                    <a16:creationId xmlns:a16="http://schemas.microsoft.com/office/drawing/2014/main" id="{0CDA5AA3-CEF4-FA56-30DF-A5F1862914FC}"/>
                  </a:ext>
                </a:extLst>
              </p:cNvPr>
              <p:cNvSpPr txBox="1"/>
              <p:nvPr/>
            </p:nvSpPr>
            <p:spPr>
              <a:xfrm>
                <a:off x="5995645" y="3230268"/>
                <a:ext cx="115082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1200" b="0" i="1" smtClean="0">
                          <a:latin typeface="Cambria Math" panose="02040503050406030204" pitchFamily="18" charset="0"/>
                        </a:rPr>
                        <m:t>𝑣𝑎𝑙𝑒𝑢𝑟𝑠</m:t>
                      </m:r>
                      <m:r>
                        <a:rPr lang="fr-FR" sz="1200" b="0" i="1" smtClean="0">
                          <a:latin typeface="Cambria Math" panose="02040503050406030204" pitchFamily="18" charset="0"/>
                        </a:rPr>
                        <m:t> </m:t>
                      </m:r>
                      <m:r>
                        <a:rPr lang="fr-FR" sz="1200" b="0" i="1" smtClean="0">
                          <a:latin typeface="Cambria Math" panose="02040503050406030204" pitchFamily="18" charset="0"/>
                        </a:rPr>
                        <m:t>𝑝𝑟𝑜𝑝𝑟𝑒𝑠</m:t>
                      </m:r>
                    </m:oMath>
                  </m:oMathPara>
                </a14:m>
                <a:endParaRPr lang="fr-FR" sz="1200" dirty="0"/>
              </a:p>
            </p:txBody>
          </p:sp>
        </mc:Choice>
        <mc:Fallback xmlns="">
          <p:sp>
            <p:nvSpPr>
              <p:cNvPr id="34" name="ZoneTexte 33">
                <a:extLst>
                  <a:ext uri="{FF2B5EF4-FFF2-40B4-BE49-F238E27FC236}">
                    <a16:creationId xmlns:a16="http://schemas.microsoft.com/office/drawing/2014/main" id="{0CDA5AA3-CEF4-FA56-30DF-A5F1862914FC}"/>
                  </a:ext>
                </a:extLst>
              </p:cNvPr>
              <p:cNvSpPr txBox="1">
                <a:spLocks noRot="1" noChangeAspect="1" noMove="1" noResize="1" noEditPoints="1" noAdjustHandles="1" noChangeArrowheads="1" noChangeShapeType="1" noTextEdit="1"/>
              </p:cNvSpPr>
              <p:nvPr/>
            </p:nvSpPr>
            <p:spPr>
              <a:xfrm>
                <a:off x="5995645" y="3230268"/>
                <a:ext cx="1150828" cy="184666"/>
              </a:xfrm>
              <a:prstGeom prst="rect">
                <a:avLst/>
              </a:prstGeom>
              <a:blipFill>
                <a:blip r:embed="rId4"/>
                <a:stretch>
                  <a:fillRect l="-3191" r="-3191" b="-23333"/>
                </a:stretch>
              </a:blipFill>
            </p:spPr>
            <p:txBody>
              <a:bodyPr/>
              <a:lstStyle/>
              <a:p>
                <a:r>
                  <a:rPr lang="fr-FR">
                    <a:noFill/>
                  </a:rPr>
                  <a:t> </a:t>
                </a:r>
              </a:p>
            </p:txBody>
          </p:sp>
        </mc:Fallback>
      </mc:AlternateContent>
      <p:sp>
        <p:nvSpPr>
          <p:cNvPr id="35" name="Rectangle 34">
            <a:extLst>
              <a:ext uri="{FF2B5EF4-FFF2-40B4-BE49-F238E27FC236}">
                <a16:creationId xmlns:a16="http://schemas.microsoft.com/office/drawing/2014/main" id="{A4AD6097-2A0E-C30F-1010-A970D5666B59}"/>
              </a:ext>
            </a:extLst>
          </p:cNvPr>
          <p:cNvSpPr/>
          <p:nvPr/>
        </p:nvSpPr>
        <p:spPr>
          <a:xfrm>
            <a:off x="5891326" y="4108716"/>
            <a:ext cx="1428831" cy="14672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6" name="Connecteur droit avec flèche 35">
            <a:extLst>
              <a:ext uri="{FF2B5EF4-FFF2-40B4-BE49-F238E27FC236}">
                <a16:creationId xmlns:a16="http://schemas.microsoft.com/office/drawing/2014/main" id="{050AB339-731B-EA1D-C939-1DD12648B999}"/>
              </a:ext>
            </a:extLst>
          </p:cNvPr>
          <p:cNvCxnSpPr/>
          <p:nvPr/>
        </p:nvCxnSpPr>
        <p:spPr>
          <a:xfrm flipH="1">
            <a:off x="6590991" y="3528272"/>
            <a:ext cx="0" cy="5610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16BCA9D1-6B8F-5D11-169E-861DF82A922E}"/>
              </a:ext>
            </a:extLst>
          </p:cNvPr>
          <p:cNvSpPr txBox="1"/>
          <p:nvPr/>
        </p:nvSpPr>
        <p:spPr>
          <a:xfrm>
            <a:off x="5743372" y="5260542"/>
            <a:ext cx="1695237" cy="276999"/>
          </a:xfrm>
          <a:prstGeom prst="rect">
            <a:avLst/>
          </a:prstGeom>
          <a:noFill/>
        </p:spPr>
        <p:txBody>
          <a:bodyPr wrap="square" rtlCol="0">
            <a:spAutoFit/>
          </a:bodyPr>
          <a:lstStyle/>
          <a:p>
            <a:pPr algn="ctr"/>
            <a:r>
              <a:rPr lang="fr-FR" sz="1200" b="1" dirty="0"/>
              <a:t>Éboulis des variances</a:t>
            </a:r>
          </a:p>
        </p:txBody>
      </p:sp>
      <p:cxnSp>
        <p:nvCxnSpPr>
          <p:cNvPr id="38" name="Connecteur droit avec flèche 37">
            <a:extLst>
              <a:ext uri="{FF2B5EF4-FFF2-40B4-BE49-F238E27FC236}">
                <a16:creationId xmlns:a16="http://schemas.microsoft.com/office/drawing/2014/main" id="{BE44D8B6-DD27-8D36-8C2B-5BCA078BD5C5}"/>
              </a:ext>
            </a:extLst>
          </p:cNvPr>
          <p:cNvCxnSpPr/>
          <p:nvPr/>
        </p:nvCxnSpPr>
        <p:spPr>
          <a:xfrm flipH="1" flipV="1">
            <a:off x="6017507" y="4261116"/>
            <a:ext cx="0" cy="8279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493808F6-D9DB-8557-8A06-A617B2902BC5}"/>
              </a:ext>
            </a:extLst>
          </p:cNvPr>
          <p:cNvCxnSpPr/>
          <p:nvPr/>
        </p:nvCxnSpPr>
        <p:spPr>
          <a:xfrm>
            <a:off x="6017507" y="5081880"/>
            <a:ext cx="11502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583078EC-8D22-17A7-73AB-87FCE6AABEF8}"/>
              </a:ext>
            </a:extLst>
          </p:cNvPr>
          <p:cNvSpPr/>
          <p:nvPr/>
        </p:nvSpPr>
        <p:spPr>
          <a:xfrm>
            <a:off x="6043738" y="4441377"/>
            <a:ext cx="92990" cy="600541"/>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a:extLst>
              <a:ext uri="{FF2B5EF4-FFF2-40B4-BE49-F238E27FC236}">
                <a16:creationId xmlns:a16="http://schemas.microsoft.com/office/drawing/2014/main" id="{4F7FD91D-F58B-5F5E-680A-DE70B088DD8A}"/>
              </a:ext>
            </a:extLst>
          </p:cNvPr>
          <p:cNvSpPr/>
          <p:nvPr/>
        </p:nvSpPr>
        <p:spPr>
          <a:xfrm>
            <a:off x="6143689" y="4536355"/>
            <a:ext cx="92990" cy="504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3975E515-156D-F72C-03EA-12F01E99C934}"/>
              </a:ext>
            </a:extLst>
          </p:cNvPr>
          <p:cNvSpPr/>
          <p:nvPr/>
        </p:nvSpPr>
        <p:spPr>
          <a:xfrm>
            <a:off x="6238939" y="4682405"/>
            <a:ext cx="92990" cy="360000"/>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a:extLst>
              <a:ext uri="{FF2B5EF4-FFF2-40B4-BE49-F238E27FC236}">
                <a16:creationId xmlns:a16="http://schemas.microsoft.com/office/drawing/2014/main" id="{B0E0CB8F-3127-1F43-4137-AFAF371B339B}"/>
              </a:ext>
            </a:extLst>
          </p:cNvPr>
          <p:cNvSpPr/>
          <p:nvPr/>
        </p:nvSpPr>
        <p:spPr>
          <a:xfrm>
            <a:off x="6334189" y="4853855"/>
            <a:ext cx="92990" cy="180000"/>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ZoneTexte 43">
            <a:extLst>
              <a:ext uri="{FF2B5EF4-FFF2-40B4-BE49-F238E27FC236}">
                <a16:creationId xmlns:a16="http://schemas.microsoft.com/office/drawing/2014/main" id="{022B74F3-4338-09F6-9297-C53DF80CE08E}"/>
              </a:ext>
            </a:extLst>
          </p:cNvPr>
          <p:cNvSpPr txBox="1"/>
          <p:nvPr/>
        </p:nvSpPr>
        <p:spPr>
          <a:xfrm>
            <a:off x="1816100" y="261610"/>
            <a:ext cx="1857120" cy="646331"/>
          </a:xfrm>
          <a:prstGeom prst="rect">
            <a:avLst/>
          </a:prstGeom>
          <a:noFill/>
        </p:spPr>
        <p:txBody>
          <a:bodyPr wrap="square" rtlCol="0">
            <a:spAutoFit/>
          </a:bodyPr>
          <a:lstStyle/>
          <a:p>
            <a:pPr algn="r"/>
            <a:r>
              <a:rPr lang="fr-FR" sz="1200" i="1" dirty="0"/>
              <a:t>Table des observations (individus x variables, sites x espèces…)</a:t>
            </a:r>
          </a:p>
        </p:txBody>
      </p:sp>
      <p:sp>
        <p:nvSpPr>
          <p:cNvPr id="45" name="ZoneTexte 44">
            <a:extLst>
              <a:ext uri="{FF2B5EF4-FFF2-40B4-BE49-F238E27FC236}">
                <a16:creationId xmlns:a16="http://schemas.microsoft.com/office/drawing/2014/main" id="{AFE2D741-77AC-ADC0-A50A-90F2AE79B799}"/>
              </a:ext>
            </a:extLst>
          </p:cNvPr>
          <p:cNvSpPr txBox="1"/>
          <p:nvPr/>
        </p:nvSpPr>
        <p:spPr>
          <a:xfrm>
            <a:off x="2028083" y="1628436"/>
            <a:ext cx="1694513" cy="646331"/>
          </a:xfrm>
          <a:prstGeom prst="rect">
            <a:avLst/>
          </a:prstGeom>
          <a:noFill/>
        </p:spPr>
        <p:txBody>
          <a:bodyPr wrap="square" rtlCol="0">
            <a:spAutoFit/>
          </a:bodyPr>
          <a:lstStyle/>
          <a:p>
            <a:pPr algn="r"/>
            <a:r>
              <a:rPr lang="fr-FR" sz="1200" i="1" dirty="0"/>
              <a:t>Matrice de </a:t>
            </a:r>
            <a:r>
              <a:rPr lang="fr-FR" sz="1200" i="1" dirty="0" err="1"/>
              <a:t>dissimilarités</a:t>
            </a:r>
            <a:r>
              <a:rPr lang="fr-FR" sz="1200" i="1" dirty="0"/>
              <a:t> (individus x individus, sites x sites…)</a:t>
            </a:r>
          </a:p>
        </p:txBody>
      </p:sp>
      <p:sp>
        <p:nvSpPr>
          <p:cNvPr id="46" name="ZoneTexte 45">
            <a:extLst>
              <a:ext uri="{FF2B5EF4-FFF2-40B4-BE49-F238E27FC236}">
                <a16:creationId xmlns:a16="http://schemas.microsoft.com/office/drawing/2014/main" id="{A9172A7F-B5C3-5B4F-4D4C-FAC09687F850}"/>
              </a:ext>
            </a:extLst>
          </p:cNvPr>
          <p:cNvSpPr txBox="1"/>
          <p:nvPr/>
        </p:nvSpPr>
        <p:spPr>
          <a:xfrm>
            <a:off x="2028083" y="2896933"/>
            <a:ext cx="1694513" cy="830997"/>
          </a:xfrm>
          <a:prstGeom prst="rect">
            <a:avLst/>
          </a:prstGeom>
          <a:noFill/>
        </p:spPr>
        <p:txBody>
          <a:bodyPr wrap="square" rtlCol="0">
            <a:spAutoFit/>
          </a:bodyPr>
          <a:lstStyle/>
          <a:p>
            <a:pPr algn="r"/>
            <a:r>
              <a:rPr lang="fr-FR" sz="1200" i="1" dirty="0"/>
              <a:t>Inertie totale : mesure de l’hétérogénéité entre toutes les paires d’individus</a:t>
            </a:r>
          </a:p>
        </p:txBody>
      </p:sp>
      <p:sp>
        <p:nvSpPr>
          <p:cNvPr id="47" name="ZoneTexte 46">
            <a:extLst>
              <a:ext uri="{FF2B5EF4-FFF2-40B4-BE49-F238E27FC236}">
                <a16:creationId xmlns:a16="http://schemas.microsoft.com/office/drawing/2014/main" id="{0A99FCC0-CBF8-6CCC-0672-D91FEA603279}"/>
              </a:ext>
            </a:extLst>
          </p:cNvPr>
          <p:cNvSpPr txBox="1"/>
          <p:nvPr/>
        </p:nvSpPr>
        <p:spPr>
          <a:xfrm>
            <a:off x="7422828" y="2917628"/>
            <a:ext cx="1694513" cy="830997"/>
          </a:xfrm>
          <a:prstGeom prst="rect">
            <a:avLst/>
          </a:prstGeom>
          <a:noFill/>
        </p:spPr>
        <p:txBody>
          <a:bodyPr wrap="square" rtlCol="0">
            <a:spAutoFit/>
          </a:bodyPr>
          <a:lstStyle/>
          <a:p>
            <a:r>
              <a:rPr lang="fr-FR" sz="1200" i="1" dirty="0"/>
              <a:t>Valeurs propres : mesure de la quantité d’inertie résumée par chaque vecteur propre</a:t>
            </a:r>
          </a:p>
        </p:txBody>
      </p:sp>
      <p:sp>
        <p:nvSpPr>
          <p:cNvPr id="48" name="ZoneTexte 47">
            <a:extLst>
              <a:ext uri="{FF2B5EF4-FFF2-40B4-BE49-F238E27FC236}">
                <a16:creationId xmlns:a16="http://schemas.microsoft.com/office/drawing/2014/main" id="{EE001AE7-ED9B-0F4B-C36E-56DDD3B7928D}"/>
              </a:ext>
            </a:extLst>
          </p:cNvPr>
          <p:cNvSpPr txBox="1"/>
          <p:nvPr/>
        </p:nvSpPr>
        <p:spPr>
          <a:xfrm>
            <a:off x="7389188" y="4310239"/>
            <a:ext cx="1694513" cy="1015663"/>
          </a:xfrm>
          <a:prstGeom prst="rect">
            <a:avLst/>
          </a:prstGeom>
          <a:noFill/>
        </p:spPr>
        <p:txBody>
          <a:bodyPr wrap="square" rtlCol="0">
            <a:spAutoFit/>
          </a:bodyPr>
          <a:lstStyle/>
          <a:p>
            <a:r>
              <a:rPr lang="fr-FR" sz="1200" i="1" dirty="0"/>
              <a:t>Éboulis des variances : représentation graphique des valeurs propres (éventuellement en % de l’inertie totale).</a:t>
            </a:r>
          </a:p>
        </p:txBody>
      </p:sp>
      <p:sp>
        <p:nvSpPr>
          <p:cNvPr id="49" name="Flèche courbée vers le bas 73">
            <a:extLst>
              <a:ext uri="{FF2B5EF4-FFF2-40B4-BE49-F238E27FC236}">
                <a16:creationId xmlns:a16="http://schemas.microsoft.com/office/drawing/2014/main" id="{678F4208-9626-4DE9-8278-E99A79DCCE9A}"/>
              </a:ext>
            </a:extLst>
          </p:cNvPr>
          <p:cNvSpPr/>
          <p:nvPr/>
        </p:nvSpPr>
        <p:spPr>
          <a:xfrm rot="7762590">
            <a:off x="5611885" y="6053902"/>
            <a:ext cx="1217941" cy="472541"/>
          </a:xfrm>
          <a:prstGeom prst="curvedDownArrow">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ZoneTexte 49">
            <a:extLst>
              <a:ext uri="{FF2B5EF4-FFF2-40B4-BE49-F238E27FC236}">
                <a16:creationId xmlns:a16="http://schemas.microsoft.com/office/drawing/2014/main" id="{1A1B9775-58FC-7FE9-6BE6-4C62F1E9B09B}"/>
              </a:ext>
            </a:extLst>
          </p:cNvPr>
          <p:cNvSpPr txBox="1"/>
          <p:nvPr/>
        </p:nvSpPr>
        <p:spPr>
          <a:xfrm>
            <a:off x="5568574" y="5906221"/>
            <a:ext cx="2661925" cy="461665"/>
          </a:xfrm>
          <a:prstGeom prst="rect">
            <a:avLst/>
          </a:prstGeom>
          <a:solidFill>
            <a:srgbClr val="F8F8F8">
              <a:alpha val="16078"/>
            </a:srgbClr>
          </a:solidFill>
        </p:spPr>
        <p:txBody>
          <a:bodyPr wrap="square" rtlCol="0">
            <a:spAutoFit/>
          </a:bodyPr>
          <a:lstStyle/>
          <a:p>
            <a:r>
              <a:rPr lang="fr-FR" sz="1200" i="1" dirty="0"/>
              <a:t>Combien de vecteurs propres conserver pour bien représenter l’inertie totale</a:t>
            </a:r>
          </a:p>
        </p:txBody>
      </p:sp>
      <p:sp>
        <p:nvSpPr>
          <p:cNvPr id="51" name="ZoneTexte 50">
            <a:extLst>
              <a:ext uri="{FF2B5EF4-FFF2-40B4-BE49-F238E27FC236}">
                <a16:creationId xmlns:a16="http://schemas.microsoft.com/office/drawing/2014/main" id="{7E0AE4E8-D6B7-5002-AA11-4049876685B1}"/>
              </a:ext>
            </a:extLst>
          </p:cNvPr>
          <p:cNvSpPr txBox="1"/>
          <p:nvPr/>
        </p:nvSpPr>
        <p:spPr>
          <a:xfrm>
            <a:off x="1714500" y="3851408"/>
            <a:ext cx="1945605" cy="830997"/>
          </a:xfrm>
          <a:prstGeom prst="rect">
            <a:avLst/>
          </a:prstGeom>
          <a:noFill/>
        </p:spPr>
        <p:txBody>
          <a:bodyPr wrap="square" rtlCol="0">
            <a:spAutoFit/>
          </a:bodyPr>
          <a:lstStyle/>
          <a:p>
            <a:pPr algn="r"/>
            <a:r>
              <a:rPr lang="fr-FR" sz="1200" i="1" dirty="0"/>
              <a:t>Vecteurs propres : résumés de l’hétérogénéité entre individus (premier = meilleur résumé possible)</a:t>
            </a:r>
          </a:p>
        </p:txBody>
      </p:sp>
      <p:sp>
        <p:nvSpPr>
          <p:cNvPr id="52" name="ZoneTexte 51">
            <a:extLst>
              <a:ext uri="{FF2B5EF4-FFF2-40B4-BE49-F238E27FC236}">
                <a16:creationId xmlns:a16="http://schemas.microsoft.com/office/drawing/2014/main" id="{C4B263F2-35BE-8D1D-7EF3-FB1ECDA2BA93}"/>
              </a:ext>
            </a:extLst>
          </p:cNvPr>
          <p:cNvSpPr txBox="1"/>
          <p:nvPr/>
        </p:nvSpPr>
        <p:spPr>
          <a:xfrm>
            <a:off x="1801309" y="5419994"/>
            <a:ext cx="1945605" cy="1200329"/>
          </a:xfrm>
          <a:prstGeom prst="rect">
            <a:avLst/>
          </a:prstGeom>
          <a:noFill/>
        </p:spPr>
        <p:txBody>
          <a:bodyPr wrap="square" rtlCol="0">
            <a:spAutoFit/>
          </a:bodyPr>
          <a:lstStyle/>
          <a:p>
            <a:pPr algn="r"/>
            <a:r>
              <a:rPr lang="fr-FR" sz="1200" i="1" dirty="0"/>
              <a:t>Projection des individus : représentation des individus dans un plan euclidien formé par les 2 premiers vecteurs propres (ou d’autres)</a:t>
            </a:r>
          </a:p>
        </p:txBody>
      </p:sp>
      <p:cxnSp>
        <p:nvCxnSpPr>
          <p:cNvPr id="53" name="Connecteur en angle 2">
            <a:extLst>
              <a:ext uri="{FF2B5EF4-FFF2-40B4-BE49-F238E27FC236}">
                <a16:creationId xmlns:a16="http://schemas.microsoft.com/office/drawing/2014/main" id="{C13A2031-43BE-D14D-3A14-F732897A671C}"/>
              </a:ext>
            </a:extLst>
          </p:cNvPr>
          <p:cNvCxnSpPr/>
          <p:nvPr/>
        </p:nvCxnSpPr>
        <p:spPr>
          <a:xfrm flipV="1">
            <a:off x="5180745" y="1101661"/>
            <a:ext cx="1055934" cy="655668"/>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en angle 51">
            <a:extLst>
              <a:ext uri="{FF2B5EF4-FFF2-40B4-BE49-F238E27FC236}">
                <a16:creationId xmlns:a16="http://schemas.microsoft.com/office/drawing/2014/main" id="{3BE8EEC8-9C27-58E6-D852-794A270383AA}"/>
              </a:ext>
            </a:extLst>
          </p:cNvPr>
          <p:cNvCxnSpPr/>
          <p:nvPr/>
        </p:nvCxnSpPr>
        <p:spPr>
          <a:xfrm>
            <a:off x="5193533" y="1894595"/>
            <a:ext cx="1027322" cy="645370"/>
          </a:xfrm>
          <a:prstGeom prst="bentConnector3">
            <a:avLst>
              <a:gd name="adj1" fmla="val 50000"/>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680C6BB7-5D21-AA48-84C8-17E12D5B668F}"/>
              </a:ext>
            </a:extLst>
          </p:cNvPr>
          <p:cNvCxnSpPr/>
          <p:nvPr/>
        </p:nvCxnSpPr>
        <p:spPr>
          <a:xfrm>
            <a:off x="5176130" y="1826443"/>
            <a:ext cx="1060549"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6" name="ZoneTexte 55">
            <a:extLst>
              <a:ext uri="{FF2B5EF4-FFF2-40B4-BE49-F238E27FC236}">
                <a16:creationId xmlns:a16="http://schemas.microsoft.com/office/drawing/2014/main" id="{81D0A84A-2F3A-F0C8-9E25-5B5F5D531C8B}"/>
              </a:ext>
            </a:extLst>
          </p:cNvPr>
          <p:cNvSpPr txBox="1"/>
          <p:nvPr/>
        </p:nvSpPr>
        <p:spPr>
          <a:xfrm>
            <a:off x="6236679" y="820286"/>
            <a:ext cx="2677744" cy="523220"/>
          </a:xfrm>
          <a:prstGeom prst="rect">
            <a:avLst/>
          </a:prstGeom>
          <a:noFill/>
        </p:spPr>
        <p:txBody>
          <a:bodyPr wrap="square" rtlCol="0">
            <a:spAutoFit/>
          </a:bodyPr>
          <a:lstStyle/>
          <a:p>
            <a:r>
              <a:rPr lang="fr-FR" sz="1400" dirty="0">
                <a:solidFill>
                  <a:schemeClr val="bg2">
                    <a:lumMod val="50000"/>
                  </a:schemeClr>
                </a:solidFill>
              </a:rPr>
              <a:t>variables quantitatives : </a:t>
            </a:r>
          </a:p>
          <a:p>
            <a:r>
              <a:rPr lang="fr-FR" sz="1400" dirty="0">
                <a:solidFill>
                  <a:schemeClr val="bg2">
                    <a:lumMod val="50000"/>
                  </a:schemeClr>
                </a:solidFill>
              </a:rPr>
              <a:t>matrice de corrélation (ACP)</a:t>
            </a:r>
          </a:p>
        </p:txBody>
      </p:sp>
      <p:sp>
        <p:nvSpPr>
          <p:cNvPr id="57" name="ZoneTexte 56">
            <a:extLst>
              <a:ext uri="{FF2B5EF4-FFF2-40B4-BE49-F238E27FC236}">
                <a16:creationId xmlns:a16="http://schemas.microsoft.com/office/drawing/2014/main" id="{33547B86-780C-BFFE-0B0B-05EA254E204B}"/>
              </a:ext>
            </a:extLst>
          </p:cNvPr>
          <p:cNvSpPr txBox="1"/>
          <p:nvPr/>
        </p:nvSpPr>
        <p:spPr>
          <a:xfrm>
            <a:off x="6237578" y="1530868"/>
            <a:ext cx="3014910" cy="523220"/>
          </a:xfrm>
          <a:prstGeom prst="rect">
            <a:avLst/>
          </a:prstGeom>
          <a:noFill/>
        </p:spPr>
        <p:txBody>
          <a:bodyPr wrap="square" rtlCol="0">
            <a:spAutoFit/>
          </a:bodyPr>
          <a:lstStyle/>
          <a:p>
            <a:r>
              <a:rPr lang="fr-FR" sz="1400" dirty="0">
                <a:solidFill>
                  <a:schemeClr val="bg2">
                    <a:lumMod val="50000"/>
                  </a:schemeClr>
                </a:solidFill>
              </a:rPr>
              <a:t>variables qualitatives : </a:t>
            </a:r>
          </a:p>
          <a:p>
            <a:r>
              <a:rPr lang="fr-FR" sz="1400" dirty="0">
                <a:solidFill>
                  <a:schemeClr val="bg2">
                    <a:lumMod val="50000"/>
                  </a:schemeClr>
                </a:solidFill>
              </a:rPr>
              <a:t>matrice du Chi² (AFC ou ACM)</a:t>
            </a:r>
          </a:p>
        </p:txBody>
      </p:sp>
      <p:sp>
        <p:nvSpPr>
          <p:cNvPr id="58" name="ZoneTexte 57">
            <a:extLst>
              <a:ext uri="{FF2B5EF4-FFF2-40B4-BE49-F238E27FC236}">
                <a16:creationId xmlns:a16="http://schemas.microsoft.com/office/drawing/2014/main" id="{548F9A26-77C2-8A9A-2B36-6F6EE16023FC}"/>
              </a:ext>
            </a:extLst>
          </p:cNvPr>
          <p:cNvSpPr txBox="1"/>
          <p:nvPr/>
        </p:nvSpPr>
        <p:spPr>
          <a:xfrm>
            <a:off x="6237578" y="2225724"/>
            <a:ext cx="3495358" cy="523220"/>
          </a:xfrm>
          <a:prstGeom prst="rect">
            <a:avLst/>
          </a:prstGeom>
          <a:noFill/>
        </p:spPr>
        <p:txBody>
          <a:bodyPr wrap="square" rtlCol="0">
            <a:spAutoFit/>
          </a:bodyPr>
          <a:lstStyle/>
          <a:p>
            <a:r>
              <a:rPr lang="fr-FR" sz="1400" dirty="0">
                <a:solidFill>
                  <a:schemeClr val="bg2">
                    <a:lumMod val="50000"/>
                  </a:schemeClr>
                </a:solidFill>
              </a:rPr>
              <a:t>cas général, variables mixtes : </a:t>
            </a:r>
          </a:p>
          <a:p>
            <a:r>
              <a:rPr lang="fr-FR" sz="1400" dirty="0">
                <a:solidFill>
                  <a:schemeClr val="bg2">
                    <a:lumMod val="50000"/>
                  </a:schemeClr>
                </a:solidFill>
              </a:rPr>
              <a:t>toute métrique (PCOA ou NMDS)</a:t>
            </a:r>
          </a:p>
        </p:txBody>
      </p:sp>
    </p:spTree>
    <p:extLst>
      <p:ext uri="{BB962C8B-B14F-4D97-AF65-F5344CB8AC3E}">
        <p14:creationId xmlns:p14="http://schemas.microsoft.com/office/powerpoint/2010/main" val="1126872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97003" y="648333"/>
            <a:ext cx="4779897" cy="1138773"/>
          </a:xfrm>
          <a:prstGeom prst="rect">
            <a:avLst/>
          </a:prstGeom>
          <a:noFill/>
        </p:spPr>
        <p:txBody>
          <a:bodyPr wrap="square" rtlCol="0">
            <a:spAutoFit/>
          </a:bodyPr>
          <a:lstStyle/>
          <a:p>
            <a:r>
              <a:rPr lang="fr-FR" sz="2000" dirty="0">
                <a:latin typeface="Century Gothic" panose="020B0502020202020204" pitchFamily="34" charset="0"/>
              </a:rPr>
              <a:t>Une </a:t>
            </a:r>
            <a:r>
              <a:rPr lang="fr-FR" sz="2800" u="sng" dirty="0">
                <a:latin typeface="Century Gothic" panose="020B0502020202020204" pitchFamily="34" charset="0"/>
              </a:rPr>
              <a:t>ordination</a:t>
            </a:r>
            <a:r>
              <a:rPr lang="fr-FR" sz="2800" dirty="0">
                <a:latin typeface="Century Gothic" panose="020B0502020202020204" pitchFamily="34" charset="0"/>
              </a:rPr>
              <a:t> </a:t>
            </a:r>
            <a:r>
              <a:rPr lang="fr-FR" sz="2000" dirty="0">
                <a:latin typeface="Century Gothic" panose="020B0502020202020204" pitchFamily="34" charset="0"/>
              </a:rPr>
              <a:t>est la représentation d’objets le long d’un ou plusieurs axes de référence. </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750" y="261938"/>
            <a:ext cx="3194050" cy="1943854"/>
          </a:xfrm>
          <a:prstGeom prst="rect">
            <a:avLst/>
          </a:prstGeom>
        </p:spPr>
      </p:pic>
      <p:sp>
        <p:nvSpPr>
          <p:cNvPr id="8" name="ZoneTexte 7"/>
          <p:cNvSpPr txBox="1"/>
          <p:nvPr/>
        </p:nvSpPr>
        <p:spPr>
          <a:xfrm>
            <a:off x="897002" y="3488163"/>
            <a:ext cx="4779897" cy="830997"/>
          </a:xfrm>
          <a:prstGeom prst="rect">
            <a:avLst/>
          </a:prstGeom>
          <a:noFill/>
        </p:spPr>
        <p:txBody>
          <a:bodyPr wrap="square" rtlCol="0">
            <a:spAutoFit/>
          </a:bodyPr>
          <a:lstStyle/>
          <a:p>
            <a:r>
              <a:rPr lang="fr-FR" sz="2000" dirty="0">
                <a:latin typeface="Century Gothic" panose="020B0502020202020204" pitchFamily="34" charset="0"/>
              </a:rPr>
              <a:t>Elle est dite </a:t>
            </a:r>
            <a:r>
              <a:rPr lang="fr-FR" sz="2800" u="sng" dirty="0">
                <a:latin typeface="Century Gothic" panose="020B0502020202020204" pitchFamily="34" charset="0"/>
              </a:rPr>
              <a:t>multivariée </a:t>
            </a:r>
            <a:r>
              <a:rPr lang="fr-FR" sz="2000" dirty="0">
                <a:latin typeface="Century Gothic" panose="020B0502020202020204" pitchFamily="34" charset="0"/>
              </a:rPr>
              <a:t> lorsque le nombre de ces axes &gt; 2 </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983690">
            <a:off x="6814172" y="2639791"/>
            <a:ext cx="2126005" cy="2168525"/>
          </a:xfrm>
          <a:prstGeom prst="rect">
            <a:avLst/>
          </a:prstGeom>
        </p:spPr>
      </p:pic>
      <p:sp>
        <p:nvSpPr>
          <p:cNvPr id="10" name="ZoneTexte 9"/>
          <p:cNvSpPr txBox="1"/>
          <p:nvPr/>
        </p:nvSpPr>
        <p:spPr>
          <a:xfrm>
            <a:off x="897001" y="5450830"/>
            <a:ext cx="4779897" cy="1138773"/>
          </a:xfrm>
          <a:prstGeom prst="rect">
            <a:avLst/>
          </a:prstGeom>
          <a:noFill/>
        </p:spPr>
        <p:txBody>
          <a:bodyPr wrap="square" rtlCol="0">
            <a:spAutoFit/>
          </a:bodyPr>
          <a:lstStyle/>
          <a:p>
            <a:r>
              <a:rPr lang="fr-FR" sz="2000" dirty="0">
                <a:latin typeface="Century Gothic" panose="020B0502020202020204" pitchFamily="34" charset="0"/>
              </a:rPr>
              <a:t>Elle permet de représenter les </a:t>
            </a:r>
            <a:r>
              <a:rPr lang="fr-FR" sz="2800" u="sng" dirty="0">
                <a:latin typeface="Century Gothic" panose="020B0502020202020204" pitchFamily="34" charset="0"/>
              </a:rPr>
              <a:t>relations</a:t>
            </a:r>
            <a:r>
              <a:rPr lang="fr-FR" sz="2800" dirty="0">
                <a:latin typeface="Century Gothic" panose="020B0502020202020204" pitchFamily="34" charset="0"/>
              </a:rPr>
              <a:t> </a:t>
            </a:r>
            <a:r>
              <a:rPr lang="fr-FR" sz="2000" dirty="0">
                <a:latin typeface="Century Gothic" panose="020B0502020202020204" pitchFamily="34" charset="0"/>
              </a:rPr>
              <a:t>entre des objets décrits par de multiples variables</a:t>
            </a:r>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4437" y="5016818"/>
            <a:ext cx="2887163" cy="1841182"/>
          </a:xfrm>
          <a:prstGeom prst="rect">
            <a:avLst/>
          </a:prstGeom>
          <a:effectLst>
            <a:softEdge rad="127000"/>
          </a:effectLst>
        </p:spPr>
      </p:pic>
      <p:pic>
        <p:nvPicPr>
          <p:cNvPr id="13" name="Imag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04837" y="4922793"/>
            <a:ext cx="2887163" cy="1830770"/>
          </a:xfrm>
          <a:prstGeom prst="rect">
            <a:avLst/>
          </a:prstGeom>
          <a:effectLst>
            <a:softEdge rad="127000"/>
          </a:effectLst>
        </p:spPr>
      </p:pic>
      <p:pic>
        <p:nvPicPr>
          <p:cNvPr id="12" name="Imag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53357" y="4467620"/>
            <a:ext cx="2709363" cy="1966420"/>
          </a:xfrm>
          <a:prstGeom prst="rect">
            <a:avLst/>
          </a:prstGeom>
          <a:effectLst>
            <a:softEdge rad="127000"/>
          </a:effectLst>
        </p:spPr>
      </p:pic>
      <p:pic>
        <p:nvPicPr>
          <p:cNvPr id="2" name="Imag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14827" y="970441"/>
            <a:ext cx="2990927" cy="289525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547569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ZoneTexte 3"/>
          <p:cNvSpPr txBox="1"/>
          <p:nvPr/>
        </p:nvSpPr>
        <p:spPr>
          <a:xfrm>
            <a:off x="2535303" y="1130932"/>
            <a:ext cx="9542397" cy="4093428"/>
          </a:xfrm>
          <a:prstGeom prst="rect">
            <a:avLst/>
          </a:prstGeom>
          <a:noFill/>
        </p:spPr>
        <p:txBody>
          <a:bodyPr wrap="square" rtlCol="0">
            <a:spAutoFit/>
          </a:bodyPr>
          <a:lstStyle/>
          <a:p>
            <a:r>
              <a:rPr lang="fr-FR" sz="2000" dirty="0">
                <a:solidFill>
                  <a:schemeClr val="bg1"/>
                </a:solidFill>
                <a:latin typeface="Century Gothic" panose="020B0502020202020204" pitchFamily="34" charset="0"/>
              </a:rPr>
              <a:t>Une </a:t>
            </a:r>
            <a:r>
              <a:rPr lang="fr-FR" sz="2800" u="sng" dirty="0">
                <a:solidFill>
                  <a:schemeClr val="bg1"/>
                </a:solidFill>
                <a:latin typeface="Century Gothic" panose="020B0502020202020204" pitchFamily="34" charset="0"/>
              </a:rPr>
              <a:t>analyse multivariée par ordination</a:t>
            </a:r>
            <a:r>
              <a:rPr lang="fr-FR" sz="2800" dirty="0">
                <a:solidFill>
                  <a:schemeClr val="bg1"/>
                </a:solidFill>
                <a:latin typeface="Century Gothic" panose="020B0502020202020204" pitchFamily="34" charset="0"/>
              </a:rPr>
              <a:t> </a:t>
            </a:r>
            <a:r>
              <a:rPr lang="fr-FR" sz="2000" dirty="0">
                <a:solidFill>
                  <a:schemeClr val="bg1"/>
                </a:solidFill>
                <a:latin typeface="Century Gothic" panose="020B0502020202020204" pitchFamily="34" charset="0"/>
              </a:rPr>
              <a:t>consiste en la représentation graphique d’objets ponctuels le long d’un ensemble d’axes qui représentent des relations ordonnées.</a:t>
            </a:r>
          </a:p>
          <a:p>
            <a:endParaRPr lang="fr-FR" sz="2000" dirty="0">
              <a:solidFill>
                <a:schemeClr val="bg1"/>
              </a:solidFill>
              <a:latin typeface="Century Gothic" panose="020B0502020202020204" pitchFamily="34" charset="0"/>
            </a:endParaRPr>
          </a:p>
          <a:p>
            <a:r>
              <a:rPr lang="fr-FR" sz="2000" dirty="0">
                <a:solidFill>
                  <a:schemeClr val="bg1"/>
                </a:solidFill>
                <a:latin typeface="Century Gothic" panose="020B0502020202020204" pitchFamily="34" charset="0"/>
              </a:rPr>
              <a:t>Les axes de ce graphique sont choisis pour représenter une grande fraction de la variabilité de la matrice de données multidimensionnelle dans </a:t>
            </a:r>
            <a:r>
              <a:rPr lang="fr-FR" sz="2800" u="sng" dirty="0">
                <a:solidFill>
                  <a:schemeClr val="bg1"/>
                </a:solidFill>
                <a:latin typeface="Century Gothic" panose="020B0502020202020204" pitchFamily="34" charset="0"/>
              </a:rPr>
              <a:t>un espace de dimensionnalité réduite</a:t>
            </a:r>
          </a:p>
          <a:p>
            <a:endParaRPr lang="fr-FR" sz="2800" u="sng" dirty="0">
              <a:solidFill>
                <a:schemeClr val="bg1"/>
              </a:solidFill>
              <a:latin typeface="Century Gothic" panose="020B0502020202020204" pitchFamily="34" charset="0"/>
            </a:endParaRPr>
          </a:p>
          <a:p>
            <a:r>
              <a:rPr lang="fr-FR" sz="2000" dirty="0">
                <a:solidFill>
                  <a:schemeClr val="bg1"/>
                </a:solidFill>
                <a:latin typeface="Century Gothic" panose="020B0502020202020204" pitchFamily="34" charset="0"/>
              </a:rPr>
              <a:t>Cette réduction se fait par l’extraction des </a:t>
            </a:r>
            <a:r>
              <a:rPr lang="fr-FR" sz="2800" u="sng" dirty="0">
                <a:solidFill>
                  <a:schemeClr val="bg1"/>
                </a:solidFill>
                <a:latin typeface="Century Gothic" panose="020B0502020202020204" pitchFamily="34" charset="0"/>
              </a:rPr>
              <a:t>axes orthogonaux </a:t>
            </a:r>
            <a:r>
              <a:rPr lang="fr-FR" sz="2000" dirty="0">
                <a:solidFill>
                  <a:schemeClr val="bg1"/>
                </a:solidFill>
                <a:latin typeface="Century Gothic" panose="020B0502020202020204" pitchFamily="34" charset="0"/>
              </a:rPr>
              <a:t>(ou facteurs, ou composantes) qui décomposent le mieux l’inertie totale de la dispersion des individus.</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568" y="3872339"/>
            <a:ext cx="1947935" cy="2704041"/>
          </a:xfrm>
          <a:prstGeom prst="rect">
            <a:avLst/>
          </a:prstGeom>
        </p:spPr>
      </p:pic>
      <p:sp>
        <p:nvSpPr>
          <p:cNvPr id="6" name="ZoneTexte 5"/>
          <p:cNvSpPr txBox="1"/>
          <p:nvPr/>
        </p:nvSpPr>
        <p:spPr>
          <a:xfrm>
            <a:off x="6350000" y="6207048"/>
            <a:ext cx="5549900" cy="369332"/>
          </a:xfrm>
          <a:prstGeom prst="rect">
            <a:avLst/>
          </a:prstGeom>
          <a:noFill/>
        </p:spPr>
        <p:txBody>
          <a:bodyPr wrap="square" rtlCol="0">
            <a:spAutoFit/>
          </a:bodyPr>
          <a:lstStyle/>
          <a:p>
            <a:r>
              <a:rPr lang="fr-FR" dirty="0">
                <a:solidFill>
                  <a:schemeClr val="bg1"/>
                </a:solidFill>
              </a:rPr>
              <a:t>P. &amp; L. Legendre. </a:t>
            </a:r>
            <a:r>
              <a:rPr lang="fr-FR" dirty="0" err="1">
                <a:solidFill>
                  <a:schemeClr val="bg1"/>
                </a:solidFill>
              </a:rPr>
              <a:t>Numerical</a:t>
            </a:r>
            <a:r>
              <a:rPr lang="fr-FR" dirty="0">
                <a:solidFill>
                  <a:schemeClr val="bg1"/>
                </a:solidFill>
              </a:rPr>
              <a:t> </a:t>
            </a:r>
            <a:r>
              <a:rPr lang="fr-FR" dirty="0" err="1">
                <a:solidFill>
                  <a:schemeClr val="bg1"/>
                </a:solidFill>
              </a:rPr>
              <a:t>Ecology</a:t>
            </a:r>
            <a:r>
              <a:rPr lang="fr-FR" dirty="0">
                <a:solidFill>
                  <a:schemeClr val="bg1"/>
                </a:solidFill>
              </a:rPr>
              <a:t>, 3</a:t>
            </a:r>
            <a:r>
              <a:rPr lang="fr-FR" baseline="30000" dirty="0">
                <a:solidFill>
                  <a:schemeClr val="bg1"/>
                </a:solidFill>
              </a:rPr>
              <a:t>ème</a:t>
            </a:r>
            <a:r>
              <a:rPr lang="fr-FR" dirty="0">
                <a:solidFill>
                  <a:schemeClr val="bg1"/>
                </a:solidFill>
              </a:rPr>
              <a:t> édition, 2012</a:t>
            </a:r>
          </a:p>
        </p:txBody>
      </p:sp>
    </p:spTree>
    <p:extLst>
      <p:ext uri="{BB962C8B-B14F-4D97-AF65-F5344CB8AC3E}">
        <p14:creationId xmlns:p14="http://schemas.microsoft.com/office/powerpoint/2010/main" val="532100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54000" y="393700"/>
            <a:ext cx="3606800" cy="523220"/>
          </a:xfrm>
          <a:prstGeom prst="rect">
            <a:avLst/>
          </a:prstGeom>
          <a:noFill/>
        </p:spPr>
        <p:txBody>
          <a:bodyPr wrap="square" rtlCol="0">
            <a:spAutoFit/>
          </a:bodyPr>
          <a:lstStyle/>
          <a:p>
            <a:r>
              <a:rPr lang="fr-FR" sz="2800" u="sng" dirty="0">
                <a:latin typeface="Century Gothic" panose="020B0502020202020204" pitchFamily="34" charset="0"/>
              </a:rPr>
              <a:t>Type de variables</a:t>
            </a:r>
          </a:p>
        </p:txBody>
      </p:sp>
      <p:sp>
        <p:nvSpPr>
          <p:cNvPr id="5" name="ZoneTexte 4"/>
          <p:cNvSpPr txBox="1"/>
          <p:nvPr/>
        </p:nvSpPr>
        <p:spPr>
          <a:xfrm>
            <a:off x="4292600" y="279400"/>
            <a:ext cx="3606800" cy="954107"/>
          </a:xfrm>
          <a:prstGeom prst="rect">
            <a:avLst/>
          </a:prstGeom>
          <a:noFill/>
        </p:spPr>
        <p:txBody>
          <a:bodyPr wrap="square" rtlCol="0">
            <a:spAutoFit/>
          </a:bodyPr>
          <a:lstStyle/>
          <a:p>
            <a:r>
              <a:rPr lang="fr-FR" sz="2800" u="sng" dirty="0">
                <a:latin typeface="Century Gothic" panose="020B0502020202020204" pitchFamily="34" charset="0"/>
              </a:rPr>
              <a:t>Distances entre individus</a:t>
            </a:r>
          </a:p>
        </p:txBody>
      </p:sp>
      <p:sp>
        <p:nvSpPr>
          <p:cNvPr id="6" name="ZoneTexte 5"/>
          <p:cNvSpPr txBox="1"/>
          <p:nvPr/>
        </p:nvSpPr>
        <p:spPr>
          <a:xfrm>
            <a:off x="8331200" y="393700"/>
            <a:ext cx="3606800" cy="523220"/>
          </a:xfrm>
          <a:prstGeom prst="rect">
            <a:avLst/>
          </a:prstGeom>
          <a:noFill/>
        </p:spPr>
        <p:txBody>
          <a:bodyPr wrap="square" rtlCol="0">
            <a:spAutoFit/>
          </a:bodyPr>
          <a:lstStyle/>
          <a:p>
            <a:r>
              <a:rPr lang="fr-FR" sz="2800" u="sng" dirty="0">
                <a:latin typeface="Century Gothic" panose="020B0502020202020204" pitchFamily="34" charset="0"/>
              </a:rPr>
              <a:t>Type d’ordination</a:t>
            </a:r>
          </a:p>
        </p:txBody>
      </p:sp>
      <p:sp>
        <p:nvSpPr>
          <p:cNvPr id="7" name="ZoneTexte 6"/>
          <p:cNvSpPr txBox="1"/>
          <p:nvPr/>
        </p:nvSpPr>
        <p:spPr>
          <a:xfrm>
            <a:off x="254000" y="1409700"/>
            <a:ext cx="2946400" cy="923330"/>
          </a:xfrm>
          <a:prstGeom prst="rect">
            <a:avLst/>
          </a:prstGeom>
          <a:noFill/>
        </p:spPr>
        <p:txBody>
          <a:bodyPr wrap="square" rtlCol="0">
            <a:spAutoFit/>
          </a:bodyPr>
          <a:lstStyle/>
          <a:p>
            <a:r>
              <a:rPr lang="fr-FR" dirty="0">
                <a:latin typeface="Century Gothic" panose="020B0502020202020204" pitchFamily="34" charset="0"/>
              </a:rPr>
              <a:t>Quantitatives</a:t>
            </a:r>
          </a:p>
          <a:p>
            <a:r>
              <a:rPr lang="fr-FR" i="1" dirty="0">
                <a:latin typeface="Century Gothic" panose="020B0502020202020204" pitchFamily="34" charset="0"/>
              </a:rPr>
              <a:t>Relations linéaires</a:t>
            </a:r>
          </a:p>
          <a:p>
            <a:r>
              <a:rPr lang="fr-FR" i="1" dirty="0">
                <a:latin typeface="Century Gothic" panose="020B0502020202020204" pitchFamily="34" charset="0"/>
              </a:rPr>
              <a:t>Peu de doubles-zéros</a:t>
            </a:r>
          </a:p>
        </p:txBody>
      </p:sp>
      <p:sp>
        <p:nvSpPr>
          <p:cNvPr id="8" name="ZoneTexte 7"/>
          <p:cNvSpPr txBox="1"/>
          <p:nvPr/>
        </p:nvSpPr>
        <p:spPr>
          <a:xfrm>
            <a:off x="4635500" y="1686699"/>
            <a:ext cx="1892300" cy="369332"/>
          </a:xfrm>
          <a:prstGeom prst="rect">
            <a:avLst/>
          </a:prstGeom>
          <a:noFill/>
        </p:spPr>
        <p:txBody>
          <a:bodyPr wrap="square" rtlCol="0">
            <a:spAutoFit/>
          </a:bodyPr>
          <a:lstStyle/>
          <a:p>
            <a:r>
              <a:rPr lang="fr-FR" dirty="0">
                <a:latin typeface="Century Gothic" panose="020B0502020202020204" pitchFamily="34" charset="0"/>
              </a:rPr>
              <a:t>Euclidiennes</a:t>
            </a:r>
          </a:p>
        </p:txBody>
      </p:sp>
      <p:sp>
        <p:nvSpPr>
          <p:cNvPr id="9" name="ZoneTexte 8"/>
          <p:cNvSpPr txBox="1"/>
          <p:nvPr/>
        </p:nvSpPr>
        <p:spPr>
          <a:xfrm>
            <a:off x="8686800" y="1368133"/>
            <a:ext cx="2895600" cy="923330"/>
          </a:xfrm>
          <a:prstGeom prst="rect">
            <a:avLst/>
          </a:prstGeom>
          <a:noFill/>
        </p:spPr>
        <p:txBody>
          <a:bodyPr wrap="square" rtlCol="0">
            <a:spAutoFit/>
          </a:bodyPr>
          <a:lstStyle/>
          <a:p>
            <a:r>
              <a:rPr lang="fr-FR" dirty="0">
                <a:latin typeface="Century Gothic" panose="020B0502020202020204" pitchFamily="34" charset="0"/>
              </a:rPr>
              <a:t>Analyse en composantes principales (ACP)</a:t>
            </a:r>
          </a:p>
        </p:txBody>
      </p:sp>
      <p:sp>
        <p:nvSpPr>
          <p:cNvPr id="10" name="ZoneTexte 9"/>
          <p:cNvSpPr txBox="1"/>
          <p:nvPr/>
        </p:nvSpPr>
        <p:spPr>
          <a:xfrm>
            <a:off x="254000" y="2797145"/>
            <a:ext cx="2946400" cy="1200329"/>
          </a:xfrm>
          <a:prstGeom prst="rect">
            <a:avLst/>
          </a:prstGeom>
          <a:noFill/>
        </p:spPr>
        <p:txBody>
          <a:bodyPr wrap="square" rtlCol="0">
            <a:spAutoFit/>
          </a:bodyPr>
          <a:lstStyle/>
          <a:p>
            <a:r>
              <a:rPr lang="fr-FR" dirty="0">
                <a:latin typeface="Century Gothic" panose="020B0502020202020204" pitchFamily="34" charset="0"/>
              </a:rPr>
              <a:t>Binaires</a:t>
            </a:r>
          </a:p>
          <a:p>
            <a:r>
              <a:rPr lang="fr-FR" dirty="0">
                <a:latin typeface="Century Gothic" panose="020B0502020202020204" pitchFamily="34" charset="0"/>
              </a:rPr>
              <a:t>Fréquences</a:t>
            </a:r>
          </a:p>
          <a:p>
            <a:r>
              <a:rPr lang="fr-FR" i="1" dirty="0">
                <a:latin typeface="Century Gothic" panose="020B0502020202020204" pitchFamily="34" charset="0"/>
              </a:rPr>
              <a:t>Non négatives</a:t>
            </a:r>
          </a:p>
          <a:p>
            <a:r>
              <a:rPr lang="fr-FR" i="1" dirty="0">
                <a:latin typeface="Century Gothic" panose="020B0502020202020204" pitchFamily="34" charset="0"/>
              </a:rPr>
              <a:t>Dimensions homogènes</a:t>
            </a:r>
          </a:p>
        </p:txBody>
      </p:sp>
      <p:sp>
        <p:nvSpPr>
          <p:cNvPr id="11" name="ZoneTexte 10"/>
          <p:cNvSpPr txBox="1"/>
          <p:nvPr/>
        </p:nvSpPr>
        <p:spPr>
          <a:xfrm>
            <a:off x="5213350" y="3212643"/>
            <a:ext cx="736600" cy="369332"/>
          </a:xfrm>
          <a:prstGeom prst="rect">
            <a:avLst/>
          </a:prstGeom>
          <a:noFill/>
        </p:spPr>
        <p:txBody>
          <a:bodyPr wrap="square" rtlCol="0">
            <a:spAutoFit/>
          </a:bodyPr>
          <a:lstStyle/>
          <a:p>
            <a:r>
              <a:rPr lang="fr-FR" dirty="0">
                <a:latin typeface="Century Gothic" panose="020B0502020202020204" pitchFamily="34" charset="0"/>
              </a:rPr>
              <a:t>X²</a:t>
            </a:r>
          </a:p>
        </p:txBody>
      </p:sp>
      <p:sp>
        <p:nvSpPr>
          <p:cNvPr id="12" name="ZoneTexte 11"/>
          <p:cNvSpPr txBox="1"/>
          <p:nvPr/>
        </p:nvSpPr>
        <p:spPr>
          <a:xfrm>
            <a:off x="8686800" y="3074143"/>
            <a:ext cx="3238500" cy="646331"/>
          </a:xfrm>
          <a:prstGeom prst="rect">
            <a:avLst/>
          </a:prstGeom>
          <a:noFill/>
        </p:spPr>
        <p:txBody>
          <a:bodyPr wrap="square" rtlCol="0">
            <a:spAutoFit/>
          </a:bodyPr>
          <a:lstStyle/>
          <a:p>
            <a:r>
              <a:rPr lang="fr-FR" dirty="0">
                <a:latin typeface="Century Gothic" panose="020B0502020202020204" pitchFamily="34" charset="0"/>
              </a:rPr>
              <a:t>Analyse factorielle des correspondances (AFC)</a:t>
            </a:r>
          </a:p>
        </p:txBody>
      </p:sp>
      <p:sp>
        <p:nvSpPr>
          <p:cNvPr id="13" name="ZoneTexte 12"/>
          <p:cNvSpPr txBox="1"/>
          <p:nvPr/>
        </p:nvSpPr>
        <p:spPr>
          <a:xfrm>
            <a:off x="254000" y="4092253"/>
            <a:ext cx="2946400" cy="1200329"/>
          </a:xfrm>
          <a:prstGeom prst="rect">
            <a:avLst/>
          </a:prstGeom>
          <a:noFill/>
        </p:spPr>
        <p:txBody>
          <a:bodyPr wrap="square" rtlCol="0">
            <a:spAutoFit/>
          </a:bodyPr>
          <a:lstStyle/>
          <a:p>
            <a:r>
              <a:rPr lang="fr-FR" dirty="0">
                <a:latin typeface="Century Gothic" panose="020B0502020202020204" pitchFamily="34" charset="0"/>
              </a:rPr>
              <a:t>Quantitatives</a:t>
            </a:r>
          </a:p>
          <a:p>
            <a:r>
              <a:rPr lang="fr-FR" dirty="0">
                <a:latin typeface="Century Gothic" panose="020B0502020202020204" pitchFamily="34" charset="0"/>
              </a:rPr>
              <a:t>Qualitatives</a:t>
            </a:r>
          </a:p>
          <a:p>
            <a:r>
              <a:rPr lang="fr-FR" dirty="0">
                <a:latin typeface="Century Gothic" panose="020B0502020202020204" pitchFamily="34" charset="0"/>
              </a:rPr>
              <a:t>Mélange</a:t>
            </a:r>
          </a:p>
          <a:p>
            <a:r>
              <a:rPr lang="fr-FR" i="1" dirty="0">
                <a:latin typeface="Century Gothic" panose="020B0502020202020204" pitchFamily="34" charset="0"/>
              </a:rPr>
              <a:t>Métriques</a:t>
            </a:r>
          </a:p>
        </p:txBody>
      </p:sp>
      <p:sp>
        <p:nvSpPr>
          <p:cNvPr id="14" name="ZoneTexte 13"/>
          <p:cNvSpPr txBox="1"/>
          <p:nvPr/>
        </p:nvSpPr>
        <p:spPr>
          <a:xfrm>
            <a:off x="4997450" y="4507752"/>
            <a:ext cx="1416050" cy="369332"/>
          </a:xfrm>
          <a:prstGeom prst="rect">
            <a:avLst/>
          </a:prstGeom>
          <a:noFill/>
        </p:spPr>
        <p:txBody>
          <a:bodyPr wrap="square" rtlCol="0">
            <a:spAutoFit/>
          </a:bodyPr>
          <a:lstStyle/>
          <a:p>
            <a:r>
              <a:rPr lang="fr-FR" dirty="0">
                <a:latin typeface="Century Gothic" panose="020B0502020202020204" pitchFamily="34" charset="0"/>
              </a:rPr>
              <a:t>Toutes</a:t>
            </a:r>
          </a:p>
        </p:txBody>
      </p:sp>
      <p:sp>
        <p:nvSpPr>
          <p:cNvPr id="15" name="ZoneTexte 14"/>
          <p:cNvSpPr txBox="1"/>
          <p:nvPr/>
        </p:nvSpPr>
        <p:spPr>
          <a:xfrm>
            <a:off x="8686800" y="4413305"/>
            <a:ext cx="3238500" cy="646331"/>
          </a:xfrm>
          <a:prstGeom prst="rect">
            <a:avLst/>
          </a:prstGeom>
          <a:noFill/>
        </p:spPr>
        <p:txBody>
          <a:bodyPr wrap="square" rtlCol="0">
            <a:spAutoFit/>
          </a:bodyPr>
          <a:lstStyle/>
          <a:p>
            <a:r>
              <a:rPr lang="fr-FR" dirty="0">
                <a:latin typeface="Century Gothic" panose="020B0502020202020204" pitchFamily="34" charset="0"/>
              </a:rPr>
              <a:t>Analyse en coordonnées principales (ACOP)</a:t>
            </a:r>
          </a:p>
        </p:txBody>
      </p:sp>
      <p:sp>
        <p:nvSpPr>
          <p:cNvPr id="16" name="ZoneTexte 15"/>
          <p:cNvSpPr txBox="1"/>
          <p:nvPr/>
        </p:nvSpPr>
        <p:spPr>
          <a:xfrm>
            <a:off x="254000" y="5479698"/>
            <a:ext cx="2946400" cy="923330"/>
          </a:xfrm>
          <a:prstGeom prst="rect">
            <a:avLst/>
          </a:prstGeom>
          <a:noFill/>
        </p:spPr>
        <p:txBody>
          <a:bodyPr wrap="square" rtlCol="0">
            <a:spAutoFit/>
          </a:bodyPr>
          <a:lstStyle/>
          <a:p>
            <a:r>
              <a:rPr lang="fr-FR" dirty="0">
                <a:latin typeface="Century Gothic" panose="020B0502020202020204" pitchFamily="34" charset="0"/>
              </a:rPr>
              <a:t>Quantitatives</a:t>
            </a:r>
          </a:p>
          <a:p>
            <a:r>
              <a:rPr lang="fr-FR" dirty="0">
                <a:latin typeface="Century Gothic" panose="020B0502020202020204" pitchFamily="34" charset="0"/>
              </a:rPr>
              <a:t>Qualitatives</a:t>
            </a:r>
          </a:p>
          <a:p>
            <a:r>
              <a:rPr lang="fr-FR" dirty="0">
                <a:latin typeface="Century Gothic" panose="020B0502020202020204" pitchFamily="34" charset="0"/>
              </a:rPr>
              <a:t>Mélange</a:t>
            </a:r>
          </a:p>
        </p:txBody>
      </p:sp>
      <p:sp>
        <p:nvSpPr>
          <p:cNvPr id="17" name="ZoneTexte 16"/>
          <p:cNvSpPr txBox="1"/>
          <p:nvPr/>
        </p:nvSpPr>
        <p:spPr>
          <a:xfrm>
            <a:off x="4997450" y="5849030"/>
            <a:ext cx="1416050" cy="369332"/>
          </a:xfrm>
          <a:prstGeom prst="rect">
            <a:avLst/>
          </a:prstGeom>
          <a:noFill/>
        </p:spPr>
        <p:txBody>
          <a:bodyPr wrap="square" rtlCol="0">
            <a:spAutoFit/>
          </a:bodyPr>
          <a:lstStyle/>
          <a:p>
            <a:r>
              <a:rPr lang="fr-FR" dirty="0">
                <a:latin typeface="Century Gothic" panose="020B0502020202020204" pitchFamily="34" charset="0"/>
              </a:rPr>
              <a:t>Toutes</a:t>
            </a:r>
          </a:p>
        </p:txBody>
      </p:sp>
      <p:sp>
        <p:nvSpPr>
          <p:cNvPr id="18" name="ZoneTexte 17"/>
          <p:cNvSpPr txBox="1"/>
          <p:nvPr/>
        </p:nvSpPr>
        <p:spPr>
          <a:xfrm>
            <a:off x="8686800" y="5572031"/>
            <a:ext cx="3238500" cy="923330"/>
          </a:xfrm>
          <a:prstGeom prst="rect">
            <a:avLst/>
          </a:prstGeom>
          <a:noFill/>
        </p:spPr>
        <p:txBody>
          <a:bodyPr wrap="square" rtlCol="0">
            <a:spAutoFit/>
          </a:bodyPr>
          <a:lstStyle/>
          <a:p>
            <a:r>
              <a:rPr lang="fr-FR" dirty="0">
                <a:latin typeface="Century Gothic" panose="020B0502020202020204" pitchFamily="34" charset="0"/>
              </a:rPr>
              <a:t>Analyse multidimensionnelle non métrique(NMDS)</a:t>
            </a:r>
          </a:p>
        </p:txBody>
      </p:sp>
    </p:spTree>
    <p:extLst>
      <p:ext uri="{BB962C8B-B14F-4D97-AF65-F5344CB8AC3E}">
        <p14:creationId xmlns:p14="http://schemas.microsoft.com/office/powerpoint/2010/main" val="1764971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extLst>
              <a:ext uri="{28A0092B-C50C-407E-A947-70E740481C1C}">
                <a14:useLocalDpi xmlns:a14="http://schemas.microsoft.com/office/drawing/2010/main" val="0"/>
              </a:ext>
            </a:extLst>
          </a:blip>
          <a:stretch>
            <a:fillRect/>
          </a:stretch>
        </p:blipFill>
        <p:spPr>
          <a:xfrm>
            <a:off x="132796" y="1215059"/>
            <a:ext cx="2839003" cy="4154556"/>
          </a:xfrm>
          <a:prstGeom prst="rect">
            <a:avLst/>
          </a:prstGeom>
        </p:spPr>
      </p:pic>
      <p:pic>
        <p:nvPicPr>
          <p:cNvPr id="5" name="Image 4"/>
          <p:cNvPicPr/>
          <p:nvPr/>
        </p:nvPicPr>
        <p:blipFill>
          <a:blip r:embed="rId3">
            <a:extLst>
              <a:ext uri="{28A0092B-C50C-407E-A947-70E740481C1C}">
                <a14:useLocalDpi xmlns:a14="http://schemas.microsoft.com/office/drawing/2010/main" val="0"/>
              </a:ext>
            </a:extLst>
          </a:blip>
          <a:stretch>
            <a:fillRect/>
          </a:stretch>
        </p:blipFill>
        <p:spPr>
          <a:xfrm>
            <a:off x="3100014" y="1384023"/>
            <a:ext cx="2722922" cy="3985592"/>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8559" y="1436204"/>
            <a:ext cx="5524204" cy="3712265"/>
          </a:xfrm>
          <a:prstGeom prst="rect">
            <a:avLst/>
          </a:prstGeom>
        </p:spPr>
      </p:pic>
      <p:sp>
        <p:nvSpPr>
          <p:cNvPr id="7" name="Rectangle 6"/>
          <p:cNvSpPr/>
          <p:nvPr/>
        </p:nvSpPr>
        <p:spPr>
          <a:xfrm>
            <a:off x="6506818" y="5148469"/>
            <a:ext cx="6096000" cy="646331"/>
          </a:xfrm>
          <a:prstGeom prst="rect">
            <a:avLst/>
          </a:prstGeom>
        </p:spPr>
        <p:txBody>
          <a:bodyPr>
            <a:spAutoFit/>
          </a:bodyPr>
          <a:lstStyle/>
          <a:p>
            <a:r>
              <a:rPr lang="fr-FR" dirty="0">
                <a:hlinkClick r:id="rId5"/>
              </a:rPr>
              <a:t>https://pbil.univ-lyon1.fr/R/enseignement_div.php?contents=html/tdr5</a:t>
            </a:r>
            <a:endParaRPr lang="fr-FR" dirty="0"/>
          </a:p>
        </p:txBody>
      </p:sp>
    </p:spTree>
    <p:extLst>
      <p:ext uri="{BB962C8B-B14F-4D97-AF65-F5344CB8AC3E}">
        <p14:creationId xmlns:p14="http://schemas.microsoft.com/office/powerpoint/2010/main" val="353743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9EACADF-1F62-2FB7-6C0A-4B5B4E2B1A87}"/>
              </a:ext>
            </a:extLst>
          </p:cNvPr>
          <p:cNvPicPr>
            <a:picLocks noChangeAspect="1"/>
          </p:cNvPicPr>
          <p:nvPr/>
        </p:nvPicPr>
        <p:blipFill>
          <a:blip r:embed="rId2"/>
          <a:stretch>
            <a:fillRect/>
          </a:stretch>
        </p:blipFill>
        <p:spPr>
          <a:xfrm>
            <a:off x="690467" y="2378334"/>
            <a:ext cx="10811065" cy="4158102"/>
          </a:xfrm>
          <a:prstGeom prst="rect">
            <a:avLst/>
          </a:prstGeom>
        </p:spPr>
      </p:pic>
      <p:sp>
        <p:nvSpPr>
          <p:cNvPr id="5" name="ZoneTexte 4">
            <a:extLst>
              <a:ext uri="{FF2B5EF4-FFF2-40B4-BE49-F238E27FC236}">
                <a16:creationId xmlns:a16="http://schemas.microsoft.com/office/drawing/2014/main" id="{F7055577-E94D-238F-D184-126B222DC214}"/>
              </a:ext>
            </a:extLst>
          </p:cNvPr>
          <p:cNvSpPr txBox="1"/>
          <p:nvPr/>
        </p:nvSpPr>
        <p:spPr>
          <a:xfrm>
            <a:off x="251414" y="229728"/>
            <a:ext cx="11434618" cy="954107"/>
          </a:xfrm>
          <a:prstGeom prst="rect">
            <a:avLst/>
          </a:prstGeom>
          <a:noFill/>
        </p:spPr>
        <p:txBody>
          <a:bodyPr wrap="square" rtlCol="0">
            <a:spAutoFit/>
          </a:bodyPr>
          <a:lstStyle/>
          <a:p>
            <a:r>
              <a:rPr lang="fr-FR" sz="2800" dirty="0">
                <a:latin typeface="Century Gothic" panose="020B0502020202020204" pitchFamily="34" charset="0"/>
              </a:rPr>
              <a:t>Synthétiser des données à partir de nombreuses variables revient à dessiner une carte</a:t>
            </a:r>
          </a:p>
        </p:txBody>
      </p:sp>
      <p:sp>
        <p:nvSpPr>
          <p:cNvPr id="6" name="ZoneTexte 5">
            <a:extLst>
              <a:ext uri="{FF2B5EF4-FFF2-40B4-BE49-F238E27FC236}">
                <a16:creationId xmlns:a16="http://schemas.microsoft.com/office/drawing/2014/main" id="{8425C6C0-64B4-E65F-2D9A-592A45C743F4}"/>
              </a:ext>
            </a:extLst>
          </p:cNvPr>
          <p:cNvSpPr txBox="1"/>
          <p:nvPr/>
        </p:nvSpPr>
        <p:spPr>
          <a:xfrm>
            <a:off x="251414" y="1183835"/>
            <a:ext cx="11434618" cy="1015663"/>
          </a:xfrm>
          <a:prstGeom prst="rect">
            <a:avLst/>
          </a:prstGeom>
          <a:noFill/>
        </p:spPr>
        <p:txBody>
          <a:bodyPr wrap="square" rtlCol="0">
            <a:spAutoFit/>
          </a:bodyPr>
          <a:lstStyle/>
          <a:p>
            <a:r>
              <a:rPr lang="fr-FR" sz="2000" dirty="0">
                <a:latin typeface="Century Gothic" panose="020B0502020202020204" pitchFamily="34" charset="0"/>
              </a:rPr>
              <a:t>Toute réduction de dimensionalité introduit une distorsion des données</a:t>
            </a:r>
          </a:p>
          <a:p>
            <a:pPr marL="342900" indent="-342900">
              <a:buFont typeface="Arial" panose="020B0604020202020204" pitchFamily="34" charset="0"/>
              <a:buChar char="•"/>
            </a:pPr>
            <a:r>
              <a:rPr lang="fr-FR" sz="2000" i="1" dirty="0">
                <a:latin typeface="Century Gothic" panose="020B0502020202020204" pitchFamily="34" charset="0"/>
              </a:rPr>
              <a:t>Choisir la distorsion la plus pertinente au regard de la variabilité à représenter</a:t>
            </a:r>
          </a:p>
          <a:p>
            <a:r>
              <a:rPr lang="fr-FR" sz="2000" i="1" dirty="0">
                <a:latin typeface="Century Gothic" panose="020B0502020202020204" pitchFamily="34" charset="0"/>
                <a:sym typeface="Wingdings" panose="05000000000000000000" pitchFamily="2" charset="2"/>
              </a:rPr>
              <a:t> </a:t>
            </a:r>
            <a:r>
              <a:rPr lang="fr-FR" sz="2000" i="1" dirty="0">
                <a:latin typeface="Century Gothic" panose="020B0502020202020204" pitchFamily="34" charset="0"/>
              </a:rPr>
              <a:t>Compromis entre parcimonie et interprétabilité</a:t>
            </a:r>
          </a:p>
        </p:txBody>
      </p:sp>
    </p:spTree>
    <p:extLst>
      <p:ext uri="{BB962C8B-B14F-4D97-AF65-F5344CB8AC3E}">
        <p14:creationId xmlns:p14="http://schemas.microsoft.com/office/powerpoint/2010/main" val="1301463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444500" y="457200"/>
            <a:ext cx="8953500" cy="2862322"/>
          </a:xfrm>
          <a:prstGeom prst="rect">
            <a:avLst/>
          </a:prstGeom>
          <a:noFill/>
        </p:spPr>
        <p:txBody>
          <a:bodyPr wrap="square" rtlCol="0">
            <a:spAutoFit/>
          </a:bodyPr>
          <a:lstStyle/>
          <a:p>
            <a:r>
              <a:rPr lang="fr-FR" sz="3600" dirty="0">
                <a:latin typeface="Century Gothic" panose="020B0502020202020204" pitchFamily="34" charset="0"/>
              </a:rPr>
              <a:t>L’analyse </a:t>
            </a:r>
          </a:p>
          <a:p>
            <a:r>
              <a:rPr lang="fr-FR" sz="3600" dirty="0">
                <a:latin typeface="Century Gothic" panose="020B0502020202020204" pitchFamily="34" charset="0"/>
              </a:rPr>
              <a:t>en </a:t>
            </a:r>
          </a:p>
          <a:p>
            <a:r>
              <a:rPr lang="fr-FR" sz="3600" dirty="0">
                <a:latin typeface="Century Gothic" panose="020B0502020202020204" pitchFamily="34" charset="0"/>
              </a:rPr>
              <a:t>composantes principales</a:t>
            </a:r>
          </a:p>
          <a:p>
            <a:endParaRPr lang="fr-FR" sz="3600" dirty="0">
              <a:latin typeface="Century Gothic" panose="020B0502020202020204" pitchFamily="34" charset="0"/>
            </a:endParaRPr>
          </a:p>
          <a:p>
            <a:r>
              <a:rPr lang="fr-FR" sz="3600" dirty="0">
                <a:latin typeface="Century Gothic" panose="020B0502020202020204" pitchFamily="34" charset="0"/>
              </a:rPr>
              <a:t>ACP</a:t>
            </a:r>
          </a:p>
        </p:txBody>
      </p:sp>
    </p:spTree>
    <p:extLst>
      <p:ext uri="{BB962C8B-B14F-4D97-AF65-F5344CB8AC3E}">
        <p14:creationId xmlns:p14="http://schemas.microsoft.com/office/powerpoint/2010/main" val="271418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075" y="0"/>
            <a:ext cx="5648325" cy="6082812"/>
          </a:xfrm>
          <a:prstGeom prst="rect">
            <a:avLst/>
          </a:prstGeom>
        </p:spPr>
      </p:pic>
      <p:pic>
        <p:nvPicPr>
          <p:cNvPr id="4" name="Image 3"/>
          <p:cNvPicPr/>
          <p:nvPr/>
        </p:nvPicPr>
        <p:blipFill>
          <a:blip r:embed="rId3">
            <a:extLst>
              <a:ext uri="{28A0092B-C50C-407E-A947-70E740481C1C}">
                <a14:useLocalDpi xmlns:a14="http://schemas.microsoft.com/office/drawing/2010/main" val="0"/>
              </a:ext>
            </a:extLst>
          </a:blip>
          <a:stretch>
            <a:fillRect/>
          </a:stretch>
        </p:blipFill>
        <p:spPr>
          <a:xfrm>
            <a:off x="283845" y="1375361"/>
            <a:ext cx="5433060" cy="3283634"/>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7737" y="1553161"/>
            <a:ext cx="4538663" cy="3378884"/>
          </a:xfrm>
          <a:prstGeom prst="rect">
            <a:avLst/>
          </a:prstGeom>
        </p:spPr>
      </p:pic>
      <p:sp>
        <p:nvSpPr>
          <p:cNvPr id="6" name="ZoneTexte 5"/>
          <p:cNvSpPr txBox="1"/>
          <p:nvPr/>
        </p:nvSpPr>
        <p:spPr>
          <a:xfrm>
            <a:off x="152400" y="5407988"/>
            <a:ext cx="10261600" cy="1077218"/>
          </a:xfrm>
          <a:prstGeom prst="rect">
            <a:avLst/>
          </a:prstGeom>
          <a:noFill/>
        </p:spPr>
        <p:txBody>
          <a:bodyPr wrap="square" rtlCol="0">
            <a:spAutoFit/>
          </a:bodyPr>
          <a:lstStyle/>
          <a:p>
            <a:r>
              <a:rPr lang="fr-FR" sz="2800" dirty="0">
                <a:latin typeface="Century Gothic" panose="020B0502020202020204" pitchFamily="34" charset="0"/>
              </a:rPr>
              <a:t>Comment résumer les </a:t>
            </a:r>
            <a:r>
              <a:rPr lang="fr-FR" sz="3600" u="sng" dirty="0">
                <a:latin typeface="Century Gothic" panose="020B0502020202020204" pitchFamily="34" charset="0"/>
              </a:rPr>
              <a:t>grands gradients </a:t>
            </a:r>
            <a:r>
              <a:rPr lang="fr-FR" sz="2800" dirty="0">
                <a:latin typeface="Century Gothic" panose="020B0502020202020204" pitchFamily="34" charset="0"/>
              </a:rPr>
              <a:t>qui caractérisent le climat du Languedoc-Roussillon?</a:t>
            </a:r>
          </a:p>
        </p:txBody>
      </p:sp>
    </p:spTree>
    <p:extLst>
      <p:ext uri="{BB962C8B-B14F-4D97-AF65-F5344CB8AC3E}">
        <p14:creationId xmlns:p14="http://schemas.microsoft.com/office/powerpoint/2010/main" val="2235681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304800" y="2171700"/>
            <a:ext cx="6172200" cy="1477328"/>
          </a:xfrm>
          <a:prstGeom prst="rect">
            <a:avLst/>
          </a:prstGeom>
          <a:solidFill>
            <a:schemeClr val="bg1">
              <a:lumMod val="95000"/>
            </a:schemeClr>
          </a:solidFill>
        </p:spPr>
        <p:txBody>
          <a:bodyPr wrap="square" rtlCol="0">
            <a:spAutoFit/>
          </a:bodyPr>
          <a:lstStyle/>
          <a:p>
            <a:r>
              <a:rPr lang="fr-FR" dirty="0">
                <a:latin typeface="Century Gothic" panose="020B0502020202020204" pitchFamily="34" charset="0"/>
              </a:rPr>
              <a:t>Altitudes médiane, maxi, mini</a:t>
            </a:r>
          </a:p>
          <a:p>
            <a:r>
              <a:rPr lang="fr-FR" dirty="0">
                <a:latin typeface="Century Gothic" panose="020B0502020202020204" pitchFamily="34" charset="0"/>
              </a:rPr>
              <a:t>Saisonnalité des températures et des précipitations</a:t>
            </a:r>
          </a:p>
          <a:p>
            <a:r>
              <a:rPr lang="fr-FR" dirty="0">
                <a:latin typeface="Century Gothic" panose="020B0502020202020204" pitchFamily="34" charset="0"/>
              </a:rPr>
              <a:t>Température des 3 mois les plus chauds / </a:t>
            </a:r>
            <a:r>
              <a:rPr lang="fr-FR" dirty="0" err="1">
                <a:latin typeface="Century Gothic" panose="020B0502020202020204" pitchFamily="34" charset="0"/>
              </a:rPr>
              <a:t>frpods</a:t>
            </a:r>
            <a:endParaRPr lang="fr-FR" dirty="0">
              <a:latin typeface="Century Gothic" panose="020B0502020202020204" pitchFamily="34" charset="0"/>
            </a:endParaRPr>
          </a:p>
          <a:p>
            <a:r>
              <a:rPr lang="fr-FR" dirty="0">
                <a:latin typeface="Century Gothic" panose="020B0502020202020204" pitchFamily="34" charset="0"/>
              </a:rPr>
              <a:t>Précipitations des 3 mois les plus secs / humides</a:t>
            </a:r>
          </a:p>
          <a:p>
            <a:r>
              <a:rPr lang="fr-FR" b="1" dirty="0">
                <a:latin typeface="Century Gothic" panose="020B0502020202020204" pitchFamily="34" charset="0"/>
              </a:rPr>
              <a:t>536 sites x 9 variables</a:t>
            </a:r>
          </a:p>
        </p:txBody>
      </p:sp>
      <p:sp>
        <p:nvSpPr>
          <p:cNvPr id="6" name="Rectangle 5"/>
          <p:cNvSpPr/>
          <p:nvPr/>
        </p:nvSpPr>
        <p:spPr>
          <a:xfrm>
            <a:off x="8320651" y="6180891"/>
            <a:ext cx="3317960" cy="369332"/>
          </a:xfrm>
          <a:prstGeom prst="rect">
            <a:avLst/>
          </a:prstGeom>
        </p:spPr>
        <p:txBody>
          <a:bodyPr wrap="none">
            <a:spAutoFit/>
          </a:bodyPr>
          <a:lstStyle/>
          <a:p>
            <a:r>
              <a:rPr lang="fr-FR" dirty="0"/>
              <a:t>climat_topo_median_536cells.txt</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9243" y="5308600"/>
            <a:ext cx="643793" cy="805934"/>
          </a:xfrm>
          <a:prstGeom prst="rect">
            <a:avLst/>
          </a:prstGeom>
        </p:spPr>
      </p:pic>
      <p:sp>
        <p:nvSpPr>
          <p:cNvPr id="8" name="ZoneTexte 7"/>
          <p:cNvSpPr txBox="1"/>
          <p:nvPr/>
        </p:nvSpPr>
        <p:spPr>
          <a:xfrm>
            <a:off x="304800" y="3993943"/>
            <a:ext cx="6172200" cy="1508105"/>
          </a:xfrm>
          <a:prstGeom prst="rect">
            <a:avLst/>
          </a:prstGeom>
          <a:noFill/>
        </p:spPr>
        <p:txBody>
          <a:bodyPr wrap="square" rtlCol="0">
            <a:spAutoFit/>
          </a:bodyPr>
          <a:lstStyle/>
          <a:p>
            <a:r>
              <a:rPr lang="fr-FR" sz="2000" dirty="0">
                <a:latin typeface="Century Gothic" panose="020B0502020202020204" pitchFamily="34" charset="0"/>
              </a:rPr>
              <a:t>Variables </a:t>
            </a:r>
            <a:r>
              <a:rPr lang="fr-FR" sz="2000" u="sng" dirty="0">
                <a:latin typeface="Century Gothic" panose="020B0502020202020204" pitchFamily="34" charset="0"/>
              </a:rPr>
              <a:t>quantitatives</a:t>
            </a:r>
          </a:p>
          <a:p>
            <a:r>
              <a:rPr lang="fr-FR" sz="2000" dirty="0">
                <a:latin typeface="Century Gothic" panose="020B0502020202020204" pitchFamily="34" charset="0"/>
              </a:rPr>
              <a:t>Pas ou peu de </a:t>
            </a:r>
            <a:r>
              <a:rPr lang="fr-FR" sz="2000" u="sng" dirty="0">
                <a:latin typeface="Century Gothic" panose="020B0502020202020204" pitchFamily="34" charset="0"/>
              </a:rPr>
              <a:t>doubles-zéros</a:t>
            </a:r>
            <a:r>
              <a:rPr lang="fr-FR" sz="2000" dirty="0">
                <a:latin typeface="Century Gothic" panose="020B0502020202020204" pitchFamily="34" charset="0"/>
              </a:rPr>
              <a:t> </a:t>
            </a:r>
          </a:p>
          <a:p>
            <a:r>
              <a:rPr lang="fr-FR" sz="1600" dirty="0">
                <a:latin typeface="Century Gothic" panose="020B0502020202020204" pitchFamily="34" charset="0"/>
              </a:rPr>
              <a:t>(deux zéros sur 1 individu pour 2 variables ou</a:t>
            </a:r>
          </a:p>
          <a:p>
            <a:r>
              <a:rPr lang="fr-FR" sz="1600" dirty="0">
                <a:latin typeface="Century Gothic" panose="020B0502020202020204" pitchFamily="34" charset="0"/>
              </a:rPr>
              <a:t> deux zéros sur 2 individus pour 1 variable)</a:t>
            </a:r>
            <a:endParaRPr lang="fr-FR" sz="1600" u="sng" dirty="0">
              <a:latin typeface="Century Gothic" panose="020B0502020202020204" pitchFamily="34" charset="0"/>
            </a:endParaRPr>
          </a:p>
          <a:p>
            <a:r>
              <a:rPr lang="fr-FR" sz="2000" dirty="0">
                <a:latin typeface="Century Gothic" panose="020B0502020202020204" pitchFamily="34" charset="0"/>
              </a:rPr>
              <a:t>On peut supposer des </a:t>
            </a:r>
            <a:r>
              <a:rPr lang="fr-FR" sz="2000" u="sng" dirty="0">
                <a:latin typeface="Century Gothic" panose="020B0502020202020204" pitchFamily="34" charset="0"/>
              </a:rPr>
              <a:t>relations linéaires</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8359" y="2254885"/>
            <a:ext cx="3819525" cy="3247163"/>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262" y="450057"/>
            <a:ext cx="11725275" cy="1181100"/>
          </a:xfrm>
          <a:prstGeom prst="rect">
            <a:avLst/>
          </a:prstGeom>
        </p:spPr>
      </p:pic>
    </p:spTree>
    <p:extLst>
      <p:ext uri="{BB962C8B-B14F-4D97-AF65-F5344CB8AC3E}">
        <p14:creationId xmlns:p14="http://schemas.microsoft.com/office/powerpoint/2010/main" val="3946445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enthèses 5"/>
          <p:cNvSpPr/>
          <p:nvPr/>
        </p:nvSpPr>
        <p:spPr>
          <a:xfrm>
            <a:off x="914400" y="433348"/>
            <a:ext cx="3276600" cy="2870200"/>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ZoneTexte 7"/>
          <p:cNvSpPr txBox="1"/>
          <p:nvPr/>
        </p:nvSpPr>
        <p:spPr>
          <a:xfrm>
            <a:off x="1257300" y="674648"/>
            <a:ext cx="711200" cy="369332"/>
          </a:xfrm>
          <a:prstGeom prst="rect">
            <a:avLst/>
          </a:prstGeom>
          <a:noFill/>
        </p:spPr>
        <p:txBody>
          <a:bodyPr wrap="square" rtlCol="0">
            <a:spAutoFit/>
          </a:bodyPr>
          <a:lstStyle/>
          <a:p>
            <a:r>
              <a:rPr lang="fr-FR" dirty="0"/>
              <a:t>X</a:t>
            </a:r>
            <a:r>
              <a:rPr lang="fr-FR" baseline="-25000" dirty="0"/>
              <a:t>1,1</a:t>
            </a:r>
          </a:p>
        </p:txBody>
      </p:sp>
      <p:sp>
        <p:nvSpPr>
          <p:cNvPr id="9" name="ZoneTexte 8"/>
          <p:cNvSpPr txBox="1"/>
          <p:nvPr/>
        </p:nvSpPr>
        <p:spPr>
          <a:xfrm rot="16200000">
            <a:off x="-128033" y="1196033"/>
            <a:ext cx="1504436" cy="461665"/>
          </a:xfrm>
          <a:prstGeom prst="rect">
            <a:avLst/>
          </a:prstGeom>
          <a:noFill/>
        </p:spPr>
        <p:txBody>
          <a:bodyPr wrap="square" rtlCol="0">
            <a:spAutoFit/>
          </a:bodyPr>
          <a:lstStyle/>
          <a:p>
            <a:r>
              <a:rPr lang="fr-FR" sz="2400" dirty="0" err="1"/>
              <a:t>sites</a:t>
            </a:r>
            <a:r>
              <a:rPr lang="fr-FR" sz="2400" baseline="-25000" dirty="0" err="1"/>
              <a:t>i</a:t>
            </a:r>
            <a:endParaRPr lang="fr-FR" sz="2400" baseline="-25000" dirty="0"/>
          </a:p>
        </p:txBody>
      </p:sp>
      <p:sp>
        <p:nvSpPr>
          <p:cNvPr id="10" name="ZoneTexte 9"/>
          <p:cNvSpPr txBox="1"/>
          <p:nvPr/>
        </p:nvSpPr>
        <p:spPr>
          <a:xfrm>
            <a:off x="1968500" y="0"/>
            <a:ext cx="1463417" cy="461665"/>
          </a:xfrm>
          <a:prstGeom prst="rect">
            <a:avLst/>
          </a:prstGeom>
          <a:noFill/>
        </p:spPr>
        <p:txBody>
          <a:bodyPr wrap="square" rtlCol="0">
            <a:spAutoFit/>
          </a:bodyPr>
          <a:lstStyle/>
          <a:p>
            <a:r>
              <a:rPr lang="fr-FR" sz="2400" dirty="0" err="1"/>
              <a:t>variables</a:t>
            </a:r>
            <a:r>
              <a:rPr lang="fr-FR" sz="2400" baseline="-25000" dirty="0" err="1"/>
              <a:t>j</a:t>
            </a:r>
            <a:endParaRPr lang="fr-FR" sz="2400" baseline="-25000" dirty="0"/>
          </a:p>
        </p:txBody>
      </p:sp>
      <p:sp>
        <p:nvSpPr>
          <p:cNvPr id="11" name="ZoneTexte 10"/>
          <p:cNvSpPr txBox="1"/>
          <p:nvPr/>
        </p:nvSpPr>
        <p:spPr>
          <a:xfrm>
            <a:off x="3479800" y="2770148"/>
            <a:ext cx="711200" cy="369332"/>
          </a:xfrm>
          <a:prstGeom prst="rect">
            <a:avLst/>
          </a:prstGeom>
          <a:noFill/>
        </p:spPr>
        <p:txBody>
          <a:bodyPr wrap="square" rtlCol="0">
            <a:spAutoFit/>
          </a:bodyPr>
          <a:lstStyle/>
          <a:p>
            <a:r>
              <a:rPr lang="fr-FR" dirty="0" err="1"/>
              <a:t>X</a:t>
            </a:r>
            <a:r>
              <a:rPr lang="fr-FR" baseline="-25000" dirty="0" err="1"/>
              <a:t>i,j</a:t>
            </a:r>
            <a:endParaRPr lang="fr-FR" baseline="-25000" dirty="0"/>
          </a:p>
        </p:txBody>
      </p:sp>
      <p:sp>
        <p:nvSpPr>
          <p:cNvPr id="12" name="ZoneTexte 11"/>
          <p:cNvSpPr txBox="1"/>
          <p:nvPr/>
        </p:nvSpPr>
        <p:spPr>
          <a:xfrm>
            <a:off x="1257300" y="1105595"/>
            <a:ext cx="711200" cy="369332"/>
          </a:xfrm>
          <a:prstGeom prst="rect">
            <a:avLst/>
          </a:prstGeom>
          <a:noFill/>
        </p:spPr>
        <p:txBody>
          <a:bodyPr wrap="square" rtlCol="0">
            <a:spAutoFit/>
          </a:bodyPr>
          <a:lstStyle/>
          <a:p>
            <a:r>
              <a:rPr lang="fr-FR" dirty="0"/>
              <a:t>X</a:t>
            </a:r>
            <a:r>
              <a:rPr lang="fr-FR" baseline="-25000" dirty="0"/>
              <a:t>2,1</a:t>
            </a:r>
          </a:p>
        </p:txBody>
      </p:sp>
      <p:sp>
        <p:nvSpPr>
          <p:cNvPr id="13" name="ZoneTexte 12"/>
          <p:cNvSpPr txBox="1"/>
          <p:nvPr/>
        </p:nvSpPr>
        <p:spPr>
          <a:xfrm>
            <a:off x="1841500" y="698163"/>
            <a:ext cx="711200" cy="369332"/>
          </a:xfrm>
          <a:prstGeom prst="rect">
            <a:avLst/>
          </a:prstGeom>
          <a:noFill/>
        </p:spPr>
        <p:txBody>
          <a:bodyPr wrap="square" rtlCol="0">
            <a:spAutoFit/>
          </a:bodyPr>
          <a:lstStyle/>
          <a:p>
            <a:r>
              <a:rPr lang="fr-FR" dirty="0"/>
              <a:t>X</a:t>
            </a:r>
            <a:r>
              <a:rPr lang="fr-FR" baseline="-25000" dirty="0"/>
              <a:t>1,2</a:t>
            </a:r>
          </a:p>
        </p:txBody>
      </p:sp>
      <p:sp>
        <p:nvSpPr>
          <p:cNvPr id="14" name="ZoneTexte 13"/>
          <p:cNvSpPr txBox="1"/>
          <p:nvPr/>
        </p:nvSpPr>
        <p:spPr>
          <a:xfrm>
            <a:off x="1257300" y="2761308"/>
            <a:ext cx="711200" cy="369332"/>
          </a:xfrm>
          <a:prstGeom prst="rect">
            <a:avLst/>
          </a:prstGeom>
          <a:noFill/>
        </p:spPr>
        <p:txBody>
          <a:bodyPr wrap="square" rtlCol="0">
            <a:spAutoFit/>
          </a:bodyPr>
          <a:lstStyle/>
          <a:p>
            <a:r>
              <a:rPr lang="fr-FR" dirty="0"/>
              <a:t>X</a:t>
            </a:r>
            <a:r>
              <a:rPr lang="fr-FR" baseline="-25000" dirty="0"/>
              <a:t>i,1</a:t>
            </a:r>
          </a:p>
        </p:txBody>
      </p:sp>
      <p:sp>
        <p:nvSpPr>
          <p:cNvPr id="15" name="ZoneTexte 14"/>
          <p:cNvSpPr txBox="1"/>
          <p:nvPr/>
        </p:nvSpPr>
        <p:spPr>
          <a:xfrm>
            <a:off x="3479800" y="674647"/>
            <a:ext cx="711200" cy="369332"/>
          </a:xfrm>
          <a:prstGeom prst="rect">
            <a:avLst/>
          </a:prstGeom>
          <a:noFill/>
        </p:spPr>
        <p:txBody>
          <a:bodyPr wrap="square" rtlCol="0">
            <a:spAutoFit/>
          </a:bodyPr>
          <a:lstStyle/>
          <a:p>
            <a:r>
              <a:rPr lang="fr-FR" dirty="0"/>
              <a:t>X</a:t>
            </a:r>
            <a:r>
              <a:rPr lang="fr-FR" baseline="-25000" dirty="0"/>
              <a:t>1,j</a:t>
            </a:r>
          </a:p>
        </p:txBody>
      </p:sp>
      <p:sp>
        <p:nvSpPr>
          <p:cNvPr id="16" name="ZoneTexte 15"/>
          <p:cNvSpPr txBox="1"/>
          <p:nvPr/>
        </p:nvSpPr>
        <p:spPr>
          <a:xfrm>
            <a:off x="1841500" y="1105595"/>
            <a:ext cx="711200" cy="369332"/>
          </a:xfrm>
          <a:prstGeom prst="rect">
            <a:avLst/>
          </a:prstGeom>
          <a:noFill/>
        </p:spPr>
        <p:txBody>
          <a:bodyPr wrap="square" rtlCol="0">
            <a:spAutoFit/>
          </a:bodyPr>
          <a:lstStyle/>
          <a:p>
            <a:r>
              <a:rPr lang="fr-FR" dirty="0"/>
              <a:t>…</a:t>
            </a:r>
          </a:p>
        </p:txBody>
      </p:sp>
      <p:sp>
        <p:nvSpPr>
          <p:cNvPr id="17" name="ZoneTexte 16"/>
          <p:cNvSpPr txBox="1"/>
          <p:nvPr/>
        </p:nvSpPr>
        <p:spPr>
          <a:xfrm>
            <a:off x="2197100" y="1723609"/>
            <a:ext cx="711200" cy="369332"/>
          </a:xfrm>
          <a:prstGeom prst="rect">
            <a:avLst/>
          </a:prstGeom>
          <a:noFill/>
        </p:spPr>
        <p:txBody>
          <a:bodyPr wrap="square" rtlCol="0">
            <a:spAutoFit/>
          </a:bodyPr>
          <a:lstStyle/>
          <a:p>
            <a:r>
              <a:rPr lang="fr-FR" dirty="0"/>
              <a:t>…</a:t>
            </a:r>
          </a:p>
        </p:txBody>
      </p:sp>
      <p:sp>
        <p:nvSpPr>
          <p:cNvPr id="18" name="ZoneTexte 17"/>
          <p:cNvSpPr txBox="1"/>
          <p:nvPr/>
        </p:nvSpPr>
        <p:spPr>
          <a:xfrm>
            <a:off x="2801808" y="2368808"/>
            <a:ext cx="711200" cy="369332"/>
          </a:xfrm>
          <a:prstGeom prst="rect">
            <a:avLst/>
          </a:prstGeom>
          <a:noFill/>
        </p:spPr>
        <p:txBody>
          <a:bodyPr wrap="square" rtlCol="0">
            <a:spAutoFit/>
          </a:bodyPr>
          <a:lstStyle/>
          <a:p>
            <a:r>
              <a:rPr lang="fr-FR" dirty="0"/>
              <a:t>…</a:t>
            </a:r>
          </a:p>
        </p:txBody>
      </p:sp>
      <p:sp>
        <p:nvSpPr>
          <p:cNvPr id="19" name="ZoneTexte 18"/>
          <p:cNvSpPr txBox="1"/>
          <p:nvPr/>
        </p:nvSpPr>
        <p:spPr>
          <a:xfrm>
            <a:off x="1244600" y="1961029"/>
            <a:ext cx="711200" cy="369332"/>
          </a:xfrm>
          <a:prstGeom prst="rect">
            <a:avLst/>
          </a:prstGeom>
          <a:noFill/>
        </p:spPr>
        <p:txBody>
          <a:bodyPr wrap="square" rtlCol="0">
            <a:spAutoFit/>
          </a:bodyPr>
          <a:lstStyle/>
          <a:p>
            <a:r>
              <a:rPr lang="fr-FR" dirty="0"/>
              <a:t>…</a:t>
            </a:r>
          </a:p>
        </p:txBody>
      </p:sp>
      <p:sp>
        <p:nvSpPr>
          <p:cNvPr id="20" name="ZoneTexte 19"/>
          <p:cNvSpPr txBox="1"/>
          <p:nvPr/>
        </p:nvSpPr>
        <p:spPr>
          <a:xfrm>
            <a:off x="2633018" y="674647"/>
            <a:ext cx="711200" cy="369332"/>
          </a:xfrm>
          <a:prstGeom prst="rect">
            <a:avLst/>
          </a:prstGeom>
          <a:noFill/>
        </p:spPr>
        <p:txBody>
          <a:bodyPr wrap="square" rtlCol="0">
            <a:spAutoFit/>
          </a:bodyPr>
          <a:lstStyle/>
          <a:p>
            <a:r>
              <a:rPr lang="fr-FR" dirty="0"/>
              <a:t>…</a:t>
            </a:r>
          </a:p>
        </p:txBody>
      </p:sp>
      <p:sp>
        <p:nvSpPr>
          <p:cNvPr id="24" name="Parenthèses 23"/>
          <p:cNvSpPr/>
          <p:nvPr/>
        </p:nvSpPr>
        <p:spPr>
          <a:xfrm>
            <a:off x="7277448" y="525929"/>
            <a:ext cx="3276600" cy="2870200"/>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6" name="ZoneTexte 25"/>
          <p:cNvSpPr txBox="1"/>
          <p:nvPr/>
        </p:nvSpPr>
        <p:spPr>
          <a:xfrm rot="16200000">
            <a:off x="6235015" y="1288614"/>
            <a:ext cx="1504436" cy="461665"/>
          </a:xfrm>
          <a:prstGeom prst="rect">
            <a:avLst/>
          </a:prstGeom>
          <a:noFill/>
        </p:spPr>
        <p:txBody>
          <a:bodyPr wrap="square" rtlCol="0">
            <a:spAutoFit/>
          </a:bodyPr>
          <a:lstStyle/>
          <a:p>
            <a:r>
              <a:rPr lang="fr-FR" sz="2400" dirty="0" err="1"/>
              <a:t>sites</a:t>
            </a:r>
            <a:r>
              <a:rPr lang="fr-FR" sz="2400" baseline="-25000" dirty="0" err="1"/>
              <a:t>i</a:t>
            </a:r>
            <a:endParaRPr lang="fr-FR" sz="2400" baseline="-25000" dirty="0"/>
          </a:p>
        </p:txBody>
      </p:sp>
      <p:sp>
        <p:nvSpPr>
          <p:cNvPr id="27" name="ZoneTexte 26"/>
          <p:cNvSpPr txBox="1"/>
          <p:nvPr/>
        </p:nvSpPr>
        <p:spPr>
          <a:xfrm>
            <a:off x="8331548" y="92581"/>
            <a:ext cx="1463417" cy="461665"/>
          </a:xfrm>
          <a:prstGeom prst="rect">
            <a:avLst/>
          </a:prstGeom>
          <a:noFill/>
        </p:spPr>
        <p:txBody>
          <a:bodyPr wrap="square" rtlCol="0">
            <a:spAutoFit/>
          </a:bodyPr>
          <a:lstStyle/>
          <a:p>
            <a:r>
              <a:rPr lang="fr-FR" sz="2400" dirty="0" err="1"/>
              <a:t>variables</a:t>
            </a:r>
            <a:r>
              <a:rPr lang="fr-FR" sz="2400" baseline="-25000" dirty="0" err="1"/>
              <a:t>j</a:t>
            </a:r>
            <a:endParaRPr lang="fr-FR" sz="2400" baseline="-25000" dirty="0"/>
          </a:p>
        </p:txBody>
      </p:sp>
      <mc:AlternateContent xmlns:mc="http://schemas.openxmlformats.org/markup-compatibility/2006" xmlns:a14="http://schemas.microsoft.com/office/drawing/2010/main">
        <mc:Choice Requires="a14">
          <p:sp>
            <p:nvSpPr>
              <p:cNvPr id="28" name="ZoneTexte 27"/>
              <p:cNvSpPr txBox="1"/>
              <p:nvPr/>
            </p:nvSpPr>
            <p:spPr>
              <a:xfrm>
                <a:off x="8331548" y="1631289"/>
                <a:ext cx="1185644" cy="6118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sSub>
                            <m:sSubPr>
                              <m:ctrlPr>
                                <a:rPr lang="fr-FR" i="1" smtClean="0">
                                  <a:latin typeface="Cambria Math" panose="02040503050406030204" pitchFamily="18" charset="0"/>
                                </a:rPr>
                              </m:ctrlPr>
                            </m:sSubPr>
                            <m:e>
                              <m:r>
                                <a:rPr lang="fr-FR" b="0" i="1" smtClean="0">
                                  <a:latin typeface="Cambria Math" panose="02040503050406030204" pitchFamily="18" charset="0"/>
                                </a:rPr>
                                <m:t>𝑥</m:t>
                              </m:r>
                            </m:e>
                            <m:sub>
                              <m:r>
                                <a:rPr lang="fr-FR" b="0" i="1" smtClean="0">
                                  <a:latin typeface="Cambria Math" panose="02040503050406030204" pitchFamily="18" charset="0"/>
                                </a:rPr>
                                <m:t>𝑖𝑗</m:t>
                              </m:r>
                            </m:sub>
                          </m:sSub>
                          <m:r>
                            <a:rPr lang="fr-FR" b="0" i="1" smtClean="0">
                              <a:latin typeface="Cambria Math" panose="02040503050406030204" pitchFamily="18" charset="0"/>
                            </a:rPr>
                            <m:t>−</m:t>
                          </m:r>
                          <m:acc>
                            <m:accPr>
                              <m:chr m:val="̅"/>
                              <m:ctrlPr>
                                <a:rPr lang="fr-FR" b="0" i="1" smtClean="0">
                                  <a:latin typeface="Cambria Math" panose="02040503050406030204" pitchFamily="18" charset="0"/>
                                </a:rPr>
                              </m:ctrlPr>
                            </m:accPr>
                            <m:e>
                              <m:r>
                                <a:rPr lang="fr-FR" b="0" i="1" smtClean="0">
                                  <a:latin typeface="Cambria Math" panose="02040503050406030204" pitchFamily="18" charset="0"/>
                                </a:rPr>
                                <m:t>𝑥</m:t>
                              </m:r>
                            </m:e>
                          </m:acc>
                        </m:num>
                        <m:den>
                          <m:r>
                            <a:rPr lang="fr-FR" i="1" smtClean="0">
                              <a:latin typeface="Cambria Math" panose="02040503050406030204" pitchFamily="18" charset="0"/>
                              <a:ea typeface="Cambria Math" panose="02040503050406030204" pitchFamily="18" charset="0"/>
                            </a:rPr>
                            <m:t>𝜎</m:t>
                          </m:r>
                        </m:den>
                      </m:f>
                    </m:oMath>
                  </m:oMathPara>
                </a14:m>
                <a:endParaRPr lang="fr-FR" baseline="-25000" dirty="0"/>
              </a:p>
            </p:txBody>
          </p:sp>
        </mc:Choice>
        <mc:Fallback xmlns="">
          <p:sp>
            <p:nvSpPr>
              <p:cNvPr id="28" name="ZoneTexte 27"/>
              <p:cNvSpPr txBox="1">
                <a:spLocks noRot="1" noChangeAspect="1" noMove="1" noResize="1" noEditPoints="1" noAdjustHandles="1" noChangeArrowheads="1" noChangeShapeType="1" noTextEdit="1"/>
              </p:cNvSpPr>
              <p:nvPr/>
            </p:nvSpPr>
            <p:spPr>
              <a:xfrm>
                <a:off x="8331548" y="1631289"/>
                <a:ext cx="1185644" cy="611899"/>
              </a:xfrm>
              <a:prstGeom prst="rect">
                <a:avLst/>
              </a:prstGeom>
              <a:blipFill rotWithShape="0">
                <a:blip r:embed="rId2"/>
                <a:stretch>
                  <a:fillRect/>
                </a:stretch>
              </a:blipFill>
            </p:spPr>
            <p:txBody>
              <a:bodyPr/>
              <a:lstStyle/>
              <a:p>
                <a:r>
                  <a:rPr lang="fr-FR">
                    <a:noFill/>
                  </a:rPr>
                  <a:t> </a:t>
                </a:r>
              </a:p>
            </p:txBody>
          </p:sp>
        </mc:Fallback>
      </mc:AlternateContent>
      <p:sp>
        <p:nvSpPr>
          <p:cNvPr id="42" name="ZoneTexte 41"/>
          <p:cNvSpPr txBox="1"/>
          <p:nvPr/>
        </p:nvSpPr>
        <p:spPr>
          <a:xfrm>
            <a:off x="2518504" y="4377482"/>
            <a:ext cx="8475792" cy="1815882"/>
          </a:xfrm>
          <a:prstGeom prst="rect">
            <a:avLst/>
          </a:prstGeom>
          <a:noFill/>
        </p:spPr>
        <p:txBody>
          <a:bodyPr wrap="square" rtlCol="0">
            <a:spAutoFit/>
          </a:bodyPr>
          <a:lstStyle/>
          <a:p>
            <a:r>
              <a:rPr lang="fr-FR" sz="2400" dirty="0">
                <a:latin typeface="Century Gothic" panose="020B0502020202020204" pitchFamily="34" charset="0"/>
              </a:rPr>
              <a:t>La matrice sites x variables est </a:t>
            </a:r>
            <a:r>
              <a:rPr lang="fr-FR" sz="3200" u="sng" dirty="0">
                <a:latin typeface="Century Gothic" panose="020B0502020202020204" pitchFamily="34" charset="0"/>
              </a:rPr>
              <a:t>centrée réduite </a:t>
            </a:r>
            <a:r>
              <a:rPr lang="fr-FR" sz="2400" dirty="0">
                <a:latin typeface="Century Gothic" panose="020B0502020202020204" pitchFamily="34" charset="0"/>
              </a:rPr>
              <a:t>pour homogénéiser les échelles de variation (= s’assurer que les variables sont </a:t>
            </a:r>
            <a:r>
              <a:rPr lang="fr-FR" sz="2800" u="sng" dirty="0">
                <a:latin typeface="Century Gothic" panose="020B0502020202020204" pitchFamily="34" charset="0"/>
              </a:rPr>
              <a:t>dimensionnellement homogènes</a:t>
            </a:r>
            <a:r>
              <a:rPr lang="fr-FR" sz="2400" dirty="0">
                <a:latin typeface="Century Gothic" panose="020B0502020202020204" pitchFamily="34" charset="0"/>
              </a:rPr>
              <a:t>)</a:t>
            </a:r>
          </a:p>
        </p:txBody>
      </p:sp>
    </p:spTree>
    <p:extLst>
      <p:ext uri="{BB962C8B-B14F-4D97-AF65-F5344CB8AC3E}">
        <p14:creationId xmlns:p14="http://schemas.microsoft.com/office/powerpoint/2010/main" val="2496015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enthèses 3"/>
          <p:cNvSpPr/>
          <p:nvPr/>
        </p:nvSpPr>
        <p:spPr>
          <a:xfrm>
            <a:off x="1104900" y="723900"/>
            <a:ext cx="3276600" cy="2870200"/>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 name="ZoneTexte 4"/>
          <p:cNvSpPr txBox="1"/>
          <p:nvPr/>
        </p:nvSpPr>
        <p:spPr>
          <a:xfrm rot="16200000">
            <a:off x="-1032" y="1928168"/>
            <a:ext cx="1504436" cy="461665"/>
          </a:xfrm>
          <a:prstGeom prst="rect">
            <a:avLst/>
          </a:prstGeom>
          <a:noFill/>
        </p:spPr>
        <p:txBody>
          <a:bodyPr wrap="square" rtlCol="0">
            <a:spAutoFit/>
          </a:bodyPr>
          <a:lstStyle/>
          <a:p>
            <a:r>
              <a:rPr lang="fr-FR" sz="2400" dirty="0" err="1"/>
              <a:t>variables</a:t>
            </a:r>
            <a:r>
              <a:rPr lang="fr-FR" sz="2400" baseline="-25000" dirty="0" err="1"/>
              <a:t>j</a:t>
            </a:r>
            <a:endParaRPr lang="fr-FR" sz="2400" baseline="-25000" dirty="0"/>
          </a:p>
        </p:txBody>
      </p:sp>
      <p:sp>
        <p:nvSpPr>
          <p:cNvPr id="6" name="ZoneTexte 5"/>
          <p:cNvSpPr txBox="1"/>
          <p:nvPr/>
        </p:nvSpPr>
        <p:spPr>
          <a:xfrm>
            <a:off x="2132914" y="262235"/>
            <a:ext cx="1504436" cy="461665"/>
          </a:xfrm>
          <a:prstGeom prst="rect">
            <a:avLst/>
          </a:prstGeom>
          <a:noFill/>
        </p:spPr>
        <p:txBody>
          <a:bodyPr wrap="square" rtlCol="0">
            <a:spAutoFit/>
          </a:bodyPr>
          <a:lstStyle/>
          <a:p>
            <a:r>
              <a:rPr lang="fr-FR" sz="2400" dirty="0" err="1"/>
              <a:t>variables</a:t>
            </a:r>
            <a:r>
              <a:rPr lang="fr-FR" sz="2400" baseline="-25000" dirty="0" err="1"/>
              <a:t>j</a:t>
            </a:r>
            <a:endParaRPr lang="fr-FR" sz="2400" baseline="-25000" dirty="0"/>
          </a:p>
        </p:txBody>
      </p:sp>
      <p:sp>
        <p:nvSpPr>
          <p:cNvPr id="7" name="ZoneTexte 6"/>
          <p:cNvSpPr txBox="1"/>
          <p:nvPr/>
        </p:nvSpPr>
        <p:spPr>
          <a:xfrm>
            <a:off x="2537082" y="1807169"/>
            <a:ext cx="1504436" cy="461665"/>
          </a:xfrm>
          <a:prstGeom prst="rect">
            <a:avLst/>
          </a:prstGeom>
          <a:noFill/>
        </p:spPr>
        <p:txBody>
          <a:bodyPr wrap="square" rtlCol="0">
            <a:spAutoFit/>
          </a:bodyPr>
          <a:lstStyle/>
          <a:p>
            <a:r>
              <a:rPr lang="fr-FR" sz="2400" dirty="0" err="1"/>
              <a:t>r</a:t>
            </a:r>
            <a:r>
              <a:rPr lang="fr-FR" sz="2400" baseline="-25000" dirty="0" err="1"/>
              <a:t>ij</a:t>
            </a:r>
            <a:endParaRPr lang="fr-FR" sz="2400" baseline="-25000" dirty="0"/>
          </a:p>
        </p:txBody>
      </p:sp>
      <p:sp>
        <p:nvSpPr>
          <p:cNvPr id="8" name="ZoneTexte 7"/>
          <p:cNvSpPr txBox="1"/>
          <p:nvPr/>
        </p:nvSpPr>
        <p:spPr>
          <a:xfrm>
            <a:off x="903758" y="4845305"/>
            <a:ext cx="3962747" cy="1292662"/>
          </a:xfrm>
          <a:prstGeom prst="rect">
            <a:avLst/>
          </a:prstGeom>
          <a:noFill/>
        </p:spPr>
        <p:txBody>
          <a:bodyPr wrap="square" rtlCol="0">
            <a:spAutoFit/>
          </a:bodyPr>
          <a:lstStyle/>
          <a:p>
            <a:r>
              <a:rPr lang="fr-FR" dirty="0">
                <a:latin typeface="Century Gothic" panose="020B0502020202020204" pitchFamily="34" charset="0"/>
              </a:rPr>
              <a:t>La matrice de dispersion est la </a:t>
            </a:r>
            <a:r>
              <a:rPr lang="fr-FR" sz="2400" u="sng" dirty="0">
                <a:latin typeface="Century Gothic" panose="020B0502020202020204" pitchFamily="34" charset="0"/>
              </a:rPr>
              <a:t>matrice de corrélation </a:t>
            </a:r>
            <a:r>
              <a:rPr lang="fr-FR" dirty="0">
                <a:latin typeface="Century Gothic" panose="020B0502020202020204" pitchFamily="34" charset="0"/>
              </a:rPr>
              <a:t>entre les variables </a:t>
            </a:r>
          </a:p>
          <a:p>
            <a:r>
              <a:rPr lang="fr-FR" dirty="0">
                <a:latin typeface="Century Gothic" panose="020B0502020202020204" pitchFamily="34" charset="0"/>
              </a:rPr>
              <a:t>centrées-réduites</a:t>
            </a:r>
          </a:p>
        </p:txBody>
      </p:sp>
      <p:sp>
        <p:nvSpPr>
          <p:cNvPr id="9" name="Parenthèses 8"/>
          <p:cNvSpPr/>
          <p:nvPr/>
        </p:nvSpPr>
        <p:spPr>
          <a:xfrm>
            <a:off x="7302500" y="833734"/>
            <a:ext cx="3276600" cy="2870200"/>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p:cNvSpPr txBox="1"/>
          <p:nvPr/>
        </p:nvSpPr>
        <p:spPr>
          <a:xfrm rot="16200000">
            <a:off x="6196568" y="2038002"/>
            <a:ext cx="1504436" cy="461665"/>
          </a:xfrm>
          <a:prstGeom prst="rect">
            <a:avLst/>
          </a:prstGeom>
          <a:noFill/>
        </p:spPr>
        <p:txBody>
          <a:bodyPr wrap="square" rtlCol="0">
            <a:spAutoFit/>
          </a:bodyPr>
          <a:lstStyle/>
          <a:p>
            <a:r>
              <a:rPr lang="fr-FR" sz="2400" dirty="0" err="1"/>
              <a:t>variables</a:t>
            </a:r>
            <a:r>
              <a:rPr lang="fr-FR" sz="2400" baseline="-25000" dirty="0" err="1"/>
              <a:t>j</a:t>
            </a:r>
            <a:endParaRPr lang="fr-FR" sz="2400" baseline="-25000" dirty="0"/>
          </a:p>
        </p:txBody>
      </p:sp>
      <p:sp>
        <p:nvSpPr>
          <p:cNvPr id="11" name="ZoneTexte 10"/>
          <p:cNvSpPr txBox="1"/>
          <p:nvPr/>
        </p:nvSpPr>
        <p:spPr>
          <a:xfrm>
            <a:off x="8825814" y="372069"/>
            <a:ext cx="661086" cy="461665"/>
          </a:xfrm>
          <a:prstGeom prst="rect">
            <a:avLst/>
          </a:prstGeom>
          <a:noFill/>
        </p:spPr>
        <p:txBody>
          <a:bodyPr wrap="square" rtlCol="0">
            <a:spAutoFit/>
          </a:bodyPr>
          <a:lstStyle/>
          <a:p>
            <a:r>
              <a:rPr lang="fr-FR" sz="2400" dirty="0" err="1"/>
              <a:t>u</a:t>
            </a:r>
            <a:r>
              <a:rPr lang="fr-FR" sz="2400" baseline="-25000" dirty="0" err="1"/>
              <a:t>j</a:t>
            </a:r>
            <a:endParaRPr lang="fr-FR" sz="2400" baseline="-25000" dirty="0"/>
          </a:p>
        </p:txBody>
      </p:sp>
      <p:sp>
        <p:nvSpPr>
          <p:cNvPr id="12" name="ZoneTexte 11"/>
          <p:cNvSpPr txBox="1"/>
          <p:nvPr/>
        </p:nvSpPr>
        <p:spPr>
          <a:xfrm>
            <a:off x="8734682" y="1917003"/>
            <a:ext cx="1504436" cy="461665"/>
          </a:xfrm>
          <a:prstGeom prst="rect">
            <a:avLst/>
          </a:prstGeom>
          <a:noFill/>
        </p:spPr>
        <p:txBody>
          <a:bodyPr wrap="square" rtlCol="0">
            <a:spAutoFit/>
          </a:bodyPr>
          <a:lstStyle/>
          <a:p>
            <a:r>
              <a:rPr lang="fr-FR" sz="2400" dirty="0" err="1"/>
              <a:t>u</a:t>
            </a:r>
            <a:r>
              <a:rPr lang="fr-FR" sz="2400" baseline="-25000" dirty="0" err="1"/>
              <a:t>j</a:t>
            </a:r>
            <a:endParaRPr lang="fr-FR" sz="2400" baseline="-25000" dirty="0"/>
          </a:p>
        </p:txBody>
      </p:sp>
      <p:sp>
        <p:nvSpPr>
          <p:cNvPr id="13" name="ZoneTexte 12"/>
          <p:cNvSpPr txBox="1"/>
          <p:nvPr/>
        </p:nvSpPr>
        <p:spPr>
          <a:xfrm>
            <a:off x="7169837" y="4706806"/>
            <a:ext cx="3962747" cy="1292662"/>
          </a:xfrm>
          <a:prstGeom prst="rect">
            <a:avLst/>
          </a:prstGeom>
          <a:noFill/>
        </p:spPr>
        <p:txBody>
          <a:bodyPr wrap="square" rtlCol="0">
            <a:spAutoFit/>
          </a:bodyPr>
          <a:lstStyle/>
          <a:p>
            <a:r>
              <a:rPr lang="fr-FR" dirty="0">
                <a:latin typeface="Century Gothic" panose="020B0502020202020204" pitchFamily="34" charset="0"/>
              </a:rPr>
              <a:t>On en calcule les </a:t>
            </a:r>
            <a:r>
              <a:rPr lang="fr-FR" sz="2400" u="sng" dirty="0">
                <a:latin typeface="Century Gothic" panose="020B0502020202020204" pitchFamily="34" charset="0"/>
              </a:rPr>
              <a:t>composantes principales</a:t>
            </a:r>
            <a:r>
              <a:rPr lang="fr-FR" dirty="0">
                <a:latin typeface="Century Gothic" panose="020B0502020202020204" pitchFamily="34" charset="0"/>
              </a:rPr>
              <a:t>, c’est-à-dire les vecteurs propres et les valeurs propres associées</a:t>
            </a:r>
          </a:p>
        </p:txBody>
      </p:sp>
      <p:sp>
        <p:nvSpPr>
          <p:cNvPr id="14" name="ZoneTexte 13"/>
          <p:cNvSpPr txBox="1"/>
          <p:nvPr/>
        </p:nvSpPr>
        <p:spPr>
          <a:xfrm>
            <a:off x="6839294" y="3698010"/>
            <a:ext cx="661086" cy="461665"/>
          </a:xfrm>
          <a:prstGeom prst="rect">
            <a:avLst/>
          </a:prstGeom>
          <a:noFill/>
        </p:spPr>
        <p:txBody>
          <a:bodyPr wrap="square" rtlCol="0">
            <a:spAutoFit/>
          </a:bodyPr>
          <a:lstStyle/>
          <a:p>
            <a:r>
              <a:rPr lang="el-GR" sz="2400" dirty="0"/>
              <a:t>λ</a:t>
            </a:r>
            <a:r>
              <a:rPr lang="fr-FR" sz="2400" baseline="-25000" dirty="0"/>
              <a:t>j</a:t>
            </a:r>
          </a:p>
        </p:txBody>
      </p:sp>
      <p:sp>
        <p:nvSpPr>
          <p:cNvPr id="15" name="Parenthèses 14"/>
          <p:cNvSpPr/>
          <p:nvPr/>
        </p:nvSpPr>
        <p:spPr>
          <a:xfrm>
            <a:off x="7302500" y="3858187"/>
            <a:ext cx="3276600" cy="262234"/>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7" name="Connecteur droit avec flèche 16"/>
          <p:cNvCxnSpPr/>
          <p:nvPr/>
        </p:nvCxnSpPr>
        <p:spPr>
          <a:xfrm>
            <a:off x="4965700" y="5353137"/>
            <a:ext cx="1549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169837" y="6361933"/>
            <a:ext cx="2717411" cy="369332"/>
          </a:xfrm>
          <a:prstGeom prst="rect">
            <a:avLst/>
          </a:prstGeom>
        </p:spPr>
        <p:txBody>
          <a:bodyPr wrap="none">
            <a:spAutoFit/>
          </a:bodyPr>
          <a:lstStyle/>
          <a:p>
            <a:pPr latinLnBrk="1">
              <a:spcAft>
                <a:spcPts val="1000"/>
              </a:spcAft>
            </a:pPr>
            <a:r>
              <a:rPr lang="en-US" dirty="0">
                <a:effectLst/>
                <a:latin typeface="Consolas" panose="020B0609020204030204" pitchFamily="49" charset="0"/>
                <a:ea typeface="Cambria" panose="02040503050406030204" pitchFamily="18" charset="0"/>
                <a:cs typeface="Times New Roman" panose="02020603050405020304" pitchFamily="18" charset="0"/>
              </a:rPr>
              <a:t>pc=</a:t>
            </a:r>
            <a:r>
              <a:rPr lang="en-US" b="1" dirty="0" err="1">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dudi.pca</a:t>
            </a:r>
            <a:r>
              <a:rPr lang="en-US" dirty="0">
                <a:effectLst/>
                <a:latin typeface="Consolas" panose="020B0609020204030204" pitchFamily="49" charset="0"/>
                <a:ea typeface="Cambria" panose="02040503050406030204" pitchFamily="18" charset="0"/>
                <a:cs typeface="Times New Roman" panose="02020603050405020304" pitchFamily="18" charset="0"/>
              </a:rPr>
              <a:t>(clim.lr)</a:t>
            </a:r>
            <a:endParaRPr lang="fr-FR" dirty="0">
              <a:effectLst/>
              <a:latin typeface="Consolas" panose="020B0609020204030204" pitchFamily="49"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8427840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7169837" y="4706806"/>
            <a:ext cx="3962747" cy="1292662"/>
          </a:xfrm>
          <a:prstGeom prst="rect">
            <a:avLst/>
          </a:prstGeom>
          <a:noFill/>
        </p:spPr>
        <p:txBody>
          <a:bodyPr wrap="square" rtlCol="0">
            <a:spAutoFit/>
          </a:bodyPr>
          <a:lstStyle/>
          <a:p>
            <a:r>
              <a:rPr lang="fr-FR" dirty="0">
                <a:latin typeface="Century Gothic" panose="020B0502020202020204" pitchFamily="34" charset="0"/>
              </a:rPr>
              <a:t>On en calcule les </a:t>
            </a:r>
            <a:r>
              <a:rPr lang="fr-FR" sz="2400" u="sng" dirty="0">
                <a:latin typeface="Century Gothic" panose="020B0502020202020204" pitchFamily="34" charset="0"/>
              </a:rPr>
              <a:t>composantes principales</a:t>
            </a:r>
            <a:r>
              <a:rPr lang="fr-FR" dirty="0">
                <a:latin typeface="Century Gothic" panose="020B0502020202020204" pitchFamily="34" charset="0"/>
              </a:rPr>
              <a:t>, c’est-à-dire les vecteurs propres et les valeurs propres associées</a:t>
            </a:r>
          </a:p>
        </p:txBody>
      </p:sp>
      <p:sp>
        <p:nvSpPr>
          <p:cNvPr id="7" name="ZoneTexte 6"/>
          <p:cNvSpPr txBox="1"/>
          <p:nvPr/>
        </p:nvSpPr>
        <p:spPr>
          <a:xfrm>
            <a:off x="903758" y="4845305"/>
            <a:ext cx="3962747" cy="1292662"/>
          </a:xfrm>
          <a:prstGeom prst="rect">
            <a:avLst/>
          </a:prstGeom>
          <a:noFill/>
        </p:spPr>
        <p:txBody>
          <a:bodyPr wrap="square" rtlCol="0">
            <a:spAutoFit/>
          </a:bodyPr>
          <a:lstStyle/>
          <a:p>
            <a:r>
              <a:rPr lang="fr-FR" dirty="0">
                <a:latin typeface="Century Gothic" panose="020B0502020202020204" pitchFamily="34" charset="0"/>
              </a:rPr>
              <a:t>La matrice de dispersion est la </a:t>
            </a:r>
            <a:r>
              <a:rPr lang="fr-FR" sz="2400" u="sng" dirty="0">
                <a:latin typeface="Century Gothic" panose="020B0502020202020204" pitchFamily="34" charset="0"/>
              </a:rPr>
              <a:t>matrice de corrélation </a:t>
            </a:r>
            <a:r>
              <a:rPr lang="fr-FR" dirty="0">
                <a:latin typeface="Century Gothic" panose="020B0502020202020204" pitchFamily="34" charset="0"/>
              </a:rPr>
              <a:t>entre les variables </a:t>
            </a:r>
          </a:p>
          <a:p>
            <a:r>
              <a:rPr lang="fr-FR" dirty="0">
                <a:latin typeface="Century Gothic" panose="020B0502020202020204" pitchFamily="34" charset="0"/>
              </a:rPr>
              <a:t>centrées-réduites</a:t>
            </a:r>
          </a:p>
        </p:txBody>
      </p:sp>
      <p:sp>
        <p:nvSpPr>
          <p:cNvPr id="9" name="Rectangle 8"/>
          <p:cNvSpPr/>
          <p:nvPr/>
        </p:nvSpPr>
        <p:spPr>
          <a:xfrm>
            <a:off x="7347984" y="2676394"/>
            <a:ext cx="3116816" cy="646331"/>
          </a:xfrm>
          <a:prstGeom prst="rect">
            <a:avLst/>
          </a:prstGeom>
        </p:spPr>
        <p:txBody>
          <a:bodyPr wrap="square">
            <a:spAutoFit/>
          </a:bodyPr>
          <a:lstStyle/>
          <a:p>
            <a:pPr latinLnBrk="1">
              <a:spcAft>
                <a:spcPts val="1000"/>
              </a:spcAft>
            </a:pPr>
            <a:r>
              <a:rPr lang="en-US" b="1" dirty="0">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library</a:t>
            </a:r>
            <a:r>
              <a:rPr lang="en-US" dirty="0">
                <a:effectLst/>
                <a:latin typeface="Consolas" panose="020B0609020204030204" pitchFamily="49" charset="0"/>
                <a:ea typeface="Cambria" panose="02040503050406030204" pitchFamily="18" charset="0"/>
                <a:cs typeface="Times New Roman" panose="02020603050405020304" pitchFamily="18" charset="0"/>
              </a:rPr>
              <a:t>(ade4)</a:t>
            </a:r>
            <a:br>
              <a:rPr lang="en-US" dirty="0">
                <a:effectLst/>
                <a:latin typeface="Consolas" panose="020B0609020204030204" pitchFamily="49" charset="0"/>
                <a:ea typeface="Cambria" panose="02040503050406030204" pitchFamily="18" charset="0"/>
                <a:cs typeface="Times New Roman" panose="02020603050405020304" pitchFamily="18" charset="0"/>
              </a:rPr>
            </a:br>
            <a:r>
              <a:rPr lang="en-US" dirty="0">
                <a:effectLst/>
                <a:latin typeface="Consolas" panose="020B0609020204030204" pitchFamily="49" charset="0"/>
                <a:ea typeface="Cambria" panose="02040503050406030204" pitchFamily="18" charset="0"/>
                <a:cs typeface="Times New Roman" panose="02020603050405020304" pitchFamily="18" charset="0"/>
              </a:rPr>
              <a:t>pc=</a:t>
            </a:r>
            <a:r>
              <a:rPr lang="en-US" b="1" dirty="0" err="1">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dudi.pca</a:t>
            </a:r>
            <a:r>
              <a:rPr lang="en-US" dirty="0">
                <a:effectLst/>
                <a:latin typeface="Consolas" panose="020B0609020204030204" pitchFamily="49" charset="0"/>
                <a:ea typeface="Cambria" panose="02040503050406030204" pitchFamily="18" charset="0"/>
                <a:cs typeface="Times New Roman" panose="02020603050405020304" pitchFamily="18" charset="0"/>
              </a:rPr>
              <a:t>(clim.lr)</a:t>
            </a:r>
            <a:endParaRPr lang="fr-FR"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10" name="Imag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62" y="450057"/>
            <a:ext cx="11725275" cy="1181100"/>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158" y="645982"/>
            <a:ext cx="4002184" cy="4060824"/>
          </a:xfrm>
          <a:prstGeom prst="rect">
            <a:avLst/>
          </a:prstGeom>
        </p:spPr>
      </p:pic>
    </p:spTree>
    <p:extLst>
      <p:ext uri="{BB962C8B-B14F-4D97-AF65-F5344CB8AC3E}">
        <p14:creationId xmlns:p14="http://schemas.microsoft.com/office/powerpoint/2010/main" val="2174391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692837" y="426906"/>
            <a:ext cx="7993963" cy="461665"/>
          </a:xfrm>
          <a:prstGeom prst="rect">
            <a:avLst/>
          </a:prstGeom>
          <a:noFill/>
        </p:spPr>
        <p:txBody>
          <a:bodyPr wrap="square" rtlCol="0">
            <a:spAutoFit/>
          </a:bodyPr>
          <a:lstStyle/>
          <a:p>
            <a:r>
              <a:rPr lang="fr-FR" dirty="0">
                <a:latin typeface="Century Gothic" panose="020B0502020202020204" pitchFamily="34" charset="0"/>
              </a:rPr>
              <a:t>1 – </a:t>
            </a:r>
            <a:r>
              <a:rPr lang="fr-FR" sz="2400" u="sng" dirty="0">
                <a:latin typeface="Century Gothic" panose="020B0502020202020204" pitchFamily="34" charset="0"/>
              </a:rPr>
              <a:t>Combien</a:t>
            </a:r>
            <a:r>
              <a:rPr lang="fr-FR" sz="2400" dirty="0">
                <a:latin typeface="Century Gothic" panose="020B0502020202020204" pitchFamily="34" charset="0"/>
              </a:rPr>
              <a:t> </a:t>
            </a:r>
            <a:r>
              <a:rPr lang="fr-FR" dirty="0">
                <a:latin typeface="Century Gothic" panose="020B0502020202020204" pitchFamily="34" charset="0"/>
              </a:rPr>
              <a:t>faut-il garder de composantes principales? </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837" y="1219200"/>
            <a:ext cx="4730063" cy="5577904"/>
          </a:xfrm>
          <a:prstGeom prst="rect">
            <a:avLst/>
          </a:prstGeom>
        </p:spPr>
      </p:pic>
      <p:sp>
        <p:nvSpPr>
          <p:cNvPr id="6" name="ZoneTexte 5"/>
          <p:cNvSpPr txBox="1"/>
          <p:nvPr/>
        </p:nvSpPr>
        <p:spPr>
          <a:xfrm>
            <a:off x="6137618" y="1557206"/>
            <a:ext cx="5098363" cy="3416320"/>
          </a:xfrm>
          <a:prstGeom prst="rect">
            <a:avLst/>
          </a:prstGeom>
          <a:noFill/>
        </p:spPr>
        <p:txBody>
          <a:bodyPr wrap="square" rtlCol="0">
            <a:spAutoFit/>
          </a:bodyPr>
          <a:lstStyle/>
          <a:p>
            <a:r>
              <a:rPr lang="fr-FR" dirty="0">
                <a:latin typeface="Century Gothic" panose="020B0502020202020204" pitchFamily="34" charset="0"/>
              </a:rPr>
              <a:t>L’</a:t>
            </a:r>
            <a:r>
              <a:rPr lang="fr-FR" sz="2400" u="sng" dirty="0">
                <a:latin typeface="Century Gothic" panose="020B0502020202020204" pitchFamily="34" charset="0"/>
              </a:rPr>
              <a:t>éboulis des variances </a:t>
            </a:r>
            <a:r>
              <a:rPr lang="fr-FR" dirty="0">
                <a:latin typeface="Century Gothic" panose="020B0502020202020204" pitchFamily="34" charset="0"/>
              </a:rPr>
              <a:t>est montre la décroissance des valeurs propres, de la première à la dernière composante.</a:t>
            </a:r>
          </a:p>
          <a:p>
            <a:endParaRPr lang="fr-FR" dirty="0">
              <a:latin typeface="Century Gothic" panose="020B0502020202020204" pitchFamily="34" charset="0"/>
            </a:endParaRPr>
          </a:p>
          <a:p>
            <a:r>
              <a:rPr lang="fr-FR" dirty="0">
                <a:latin typeface="Century Gothic" panose="020B0502020202020204" pitchFamily="34" charset="0"/>
              </a:rPr>
              <a:t>La hauteur des barres est proportionnelle à la </a:t>
            </a:r>
            <a:r>
              <a:rPr lang="fr-FR" sz="2400" u="sng" dirty="0">
                <a:latin typeface="Century Gothic" panose="020B0502020202020204" pitchFamily="34" charset="0"/>
              </a:rPr>
              <a:t>quantité d’inertie expliquée </a:t>
            </a:r>
            <a:r>
              <a:rPr lang="fr-FR" dirty="0">
                <a:latin typeface="Century Gothic" panose="020B0502020202020204" pitchFamily="34" charset="0"/>
              </a:rPr>
              <a:t>par chaque composante</a:t>
            </a:r>
          </a:p>
          <a:p>
            <a:endParaRPr lang="fr-FR" dirty="0">
              <a:latin typeface="Century Gothic" panose="020B0502020202020204" pitchFamily="34" charset="0"/>
            </a:endParaRPr>
          </a:p>
          <a:p>
            <a:r>
              <a:rPr lang="fr-FR" dirty="0">
                <a:latin typeface="Century Gothic" panose="020B0502020202020204" pitchFamily="34" charset="0"/>
              </a:rPr>
              <a:t>Le choix des composantes est un </a:t>
            </a:r>
            <a:r>
              <a:rPr lang="fr-FR" sz="2400" u="sng" dirty="0">
                <a:latin typeface="Century Gothic" panose="020B0502020202020204" pitchFamily="34" charset="0"/>
              </a:rPr>
              <a:t>compromis</a:t>
            </a:r>
            <a:r>
              <a:rPr lang="fr-FR" dirty="0">
                <a:latin typeface="Century Gothic" panose="020B0502020202020204" pitchFamily="34" charset="0"/>
              </a:rPr>
              <a:t> entre parcimonie de l’analyse et inertie expliquée</a:t>
            </a:r>
          </a:p>
        </p:txBody>
      </p:sp>
      <p:sp>
        <p:nvSpPr>
          <p:cNvPr id="7" name="Rectangle 6"/>
          <p:cNvSpPr/>
          <p:nvPr/>
        </p:nvSpPr>
        <p:spPr>
          <a:xfrm>
            <a:off x="10291492" y="6178034"/>
            <a:ext cx="944489" cy="369332"/>
          </a:xfrm>
          <a:prstGeom prst="rect">
            <a:avLst/>
          </a:prstGeom>
        </p:spPr>
        <p:txBody>
          <a:bodyPr wrap="none">
            <a:spAutoFit/>
          </a:bodyPr>
          <a:lstStyle/>
          <a:p>
            <a:r>
              <a:rPr lang="en-US" dirty="0" err="1">
                <a:effectLst/>
                <a:latin typeface="Consolas" panose="020B0609020204030204" pitchFamily="49" charset="0"/>
                <a:ea typeface="Cambria" panose="02040503050406030204" pitchFamily="18" charset="0"/>
                <a:cs typeface="Times New Roman" panose="02020603050405020304" pitchFamily="18" charset="0"/>
              </a:rPr>
              <a:t>pc</a:t>
            </a:r>
            <a:r>
              <a:rPr lang="en-US" b="1" dirty="0" err="1">
                <a:solidFill>
                  <a:srgbClr val="CE5C00"/>
                </a:solidFill>
                <a:effectLst/>
                <a:latin typeface="Consolas" panose="020B0609020204030204" pitchFamily="49" charset="0"/>
                <a:ea typeface="Cambria" panose="02040503050406030204" pitchFamily="18" charset="0"/>
                <a:cs typeface="Times New Roman" panose="02020603050405020304" pitchFamily="18" charset="0"/>
              </a:rPr>
              <a:t>$</a:t>
            </a:r>
            <a:r>
              <a:rPr lang="en-US" dirty="0" err="1">
                <a:effectLst/>
                <a:latin typeface="Consolas" panose="020B0609020204030204" pitchFamily="49" charset="0"/>
                <a:ea typeface="Cambria" panose="02040503050406030204" pitchFamily="18" charset="0"/>
                <a:cs typeface="Times New Roman" panose="02020603050405020304" pitchFamily="18" charset="0"/>
              </a:rPr>
              <a:t>eig</a:t>
            </a:r>
            <a:endParaRPr lang="fr-FR" dirty="0"/>
          </a:p>
        </p:txBody>
      </p:sp>
    </p:spTree>
    <p:extLst>
      <p:ext uri="{BB962C8B-B14F-4D97-AF65-F5344CB8AC3E}">
        <p14:creationId xmlns:p14="http://schemas.microsoft.com/office/powerpoint/2010/main" val="28463241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692837" y="426906"/>
            <a:ext cx="7993963" cy="461665"/>
          </a:xfrm>
          <a:prstGeom prst="rect">
            <a:avLst/>
          </a:prstGeom>
          <a:noFill/>
        </p:spPr>
        <p:txBody>
          <a:bodyPr wrap="square" rtlCol="0">
            <a:spAutoFit/>
          </a:bodyPr>
          <a:lstStyle/>
          <a:p>
            <a:r>
              <a:rPr lang="fr-FR" dirty="0">
                <a:latin typeface="Century Gothic" panose="020B0502020202020204" pitchFamily="34" charset="0"/>
              </a:rPr>
              <a:t>1 – </a:t>
            </a:r>
            <a:r>
              <a:rPr lang="fr-FR" sz="2400" u="sng" dirty="0">
                <a:latin typeface="Century Gothic" panose="020B0502020202020204" pitchFamily="34" charset="0"/>
              </a:rPr>
              <a:t>Combien</a:t>
            </a:r>
            <a:r>
              <a:rPr lang="fr-FR" sz="2400" dirty="0">
                <a:latin typeface="Century Gothic" panose="020B0502020202020204" pitchFamily="34" charset="0"/>
              </a:rPr>
              <a:t> </a:t>
            </a:r>
            <a:r>
              <a:rPr lang="fr-FR" dirty="0">
                <a:latin typeface="Century Gothic" panose="020B0502020202020204" pitchFamily="34" charset="0"/>
              </a:rPr>
              <a:t>faut-il garder de composantes principales? </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837" y="1219200"/>
            <a:ext cx="4730063" cy="5577904"/>
          </a:xfrm>
          <a:prstGeom prst="rect">
            <a:avLst/>
          </a:prstGeom>
        </p:spPr>
      </p:pic>
      <p:sp>
        <p:nvSpPr>
          <p:cNvPr id="6" name="ZoneTexte 5"/>
          <p:cNvSpPr txBox="1"/>
          <p:nvPr/>
        </p:nvSpPr>
        <p:spPr>
          <a:xfrm>
            <a:off x="6137618" y="1557206"/>
            <a:ext cx="5098363" cy="3416320"/>
          </a:xfrm>
          <a:prstGeom prst="rect">
            <a:avLst/>
          </a:prstGeom>
          <a:noFill/>
        </p:spPr>
        <p:txBody>
          <a:bodyPr wrap="square" rtlCol="0">
            <a:spAutoFit/>
          </a:bodyPr>
          <a:lstStyle/>
          <a:p>
            <a:r>
              <a:rPr lang="fr-FR" dirty="0">
                <a:latin typeface="Century Gothic" panose="020B0502020202020204" pitchFamily="34" charset="0"/>
              </a:rPr>
              <a:t>L’</a:t>
            </a:r>
            <a:r>
              <a:rPr lang="fr-FR" sz="2400" u="sng" dirty="0">
                <a:latin typeface="Century Gothic" panose="020B0502020202020204" pitchFamily="34" charset="0"/>
              </a:rPr>
              <a:t>éboulis des variances </a:t>
            </a:r>
            <a:r>
              <a:rPr lang="fr-FR" dirty="0">
                <a:latin typeface="Century Gothic" panose="020B0502020202020204" pitchFamily="34" charset="0"/>
              </a:rPr>
              <a:t>est montre la décroissance des valeurs propres, de la première à la dernière composante.</a:t>
            </a:r>
          </a:p>
          <a:p>
            <a:endParaRPr lang="fr-FR" dirty="0">
              <a:latin typeface="Century Gothic" panose="020B0502020202020204" pitchFamily="34" charset="0"/>
            </a:endParaRPr>
          </a:p>
          <a:p>
            <a:r>
              <a:rPr lang="fr-FR" dirty="0">
                <a:latin typeface="Century Gothic" panose="020B0502020202020204" pitchFamily="34" charset="0"/>
              </a:rPr>
              <a:t>La hauteur des barres est proportionnelle à la </a:t>
            </a:r>
            <a:r>
              <a:rPr lang="fr-FR" sz="2400" u="sng" dirty="0">
                <a:latin typeface="Century Gothic" panose="020B0502020202020204" pitchFamily="34" charset="0"/>
              </a:rPr>
              <a:t>quantité d’inertie expliquée </a:t>
            </a:r>
            <a:r>
              <a:rPr lang="fr-FR" dirty="0">
                <a:latin typeface="Century Gothic" panose="020B0502020202020204" pitchFamily="34" charset="0"/>
              </a:rPr>
              <a:t>par chaque composante</a:t>
            </a:r>
          </a:p>
          <a:p>
            <a:endParaRPr lang="fr-FR" dirty="0">
              <a:latin typeface="Century Gothic" panose="020B0502020202020204" pitchFamily="34" charset="0"/>
            </a:endParaRPr>
          </a:p>
          <a:p>
            <a:r>
              <a:rPr lang="fr-FR" dirty="0">
                <a:latin typeface="Century Gothic" panose="020B0502020202020204" pitchFamily="34" charset="0"/>
              </a:rPr>
              <a:t>Le choix des composantes est un </a:t>
            </a:r>
            <a:r>
              <a:rPr lang="fr-FR" sz="2400" u="sng" dirty="0">
                <a:latin typeface="Century Gothic" panose="020B0502020202020204" pitchFamily="34" charset="0"/>
              </a:rPr>
              <a:t>compromis</a:t>
            </a:r>
            <a:r>
              <a:rPr lang="fr-FR" dirty="0">
                <a:latin typeface="Century Gothic" panose="020B0502020202020204" pitchFamily="34" charset="0"/>
              </a:rPr>
              <a:t> entre parcimonie de l’analyse et inertie expliquée</a:t>
            </a:r>
          </a:p>
        </p:txBody>
      </p:sp>
      <p:cxnSp>
        <p:nvCxnSpPr>
          <p:cNvPr id="8" name="Connecteur droit 7"/>
          <p:cNvCxnSpPr/>
          <p:nvPr/>
        </p:nvCxnSpPr>
        <p:spPr>
          <a:xfrm>
            <a:off x="1587500" y="1778000"/>
            <a:ext cx="939800" cy="4292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2527300" y="6070600"/>
            <a:ext cx="2514600" cy="444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2628900" y="1778000"/>
            <a:ext cx="2692400" cy="2585323"/>
          </a:xfrm>
          <a:prstGeom prst="rect">
            <a:avLst/>
          </a:prstGeom>
          <a:noFill/>
        </p:spPr>
        <p:txBody>
          <a:bodyPr wrap="square" rtlCol="0">
            <a:spAutoFit/>
          </a:bodyPr>
          <a:lstStyle/>
          <a:p>
            <a:r>
              <a:rPr lang="fr-FR" dirty="0"/>
              <a:t>La quantité d’inertie expliquée décroit peu entre les composantes 3 et 4, faisant apparaître une </a:t>
            </a:r>
            <a:r>
              <a:rPr lang="fr-FR" b="1" dirty="0"/>
              <a:t>cassure</a:t>
            </a:r>
            <a:r>
              <a:rPr lang="fr-FR" dirty="0"/>
              <a:t> dans le diagramme</a:t>
            </a:r>
          </a:p>
          <a:p>
            <a:endParaRPr lang="fr-FR" dirty="0"/>
          </a:p>
          <a:p>
            <a:r>
              <a:rPr lang="fr-FR" dirty="0">
                <a:sym typeface="Wingdings" panose="05000000000000000000" pitchFamily="2" charset="2"/>
              </a:rPr>
              <a:t> </a:t>
            </a:r>
            <a:r>
              <a:rPr lang="fr-FR" b="1" dirty="0">
                <a:sym typeface="Wingdings" panose="05000000000000000000" pitchFamily="2" charset="2"/>
              </a:rPr>
              <a:t>On garde les 3 premières composantes</a:t>
            </a:r>
            <a:endParaRPr lang="fr-FR" b="1" dirty="0"/>
          </a:p>
        </p:txBody>
      </p:sp>
      <p:sp>
        <p:nvSpPr>
          <p:cNvPr id="13" name="Rectangle 12"/>
          <p:cNvSpPr/>
          <p:nvPr/>
        </p:nvSpPr>
        <p:spPr>
          <a:xfrm>
            <a:off x="10291492" y="6178034"/>
            <a:ext cx="944489" cy="369332"/>
          </a:xfrm>
          <a:prstGeom prst="rect">
            <a:avLst/>
          </a:prstGeom>
        </p:spPr>
        <p:txBody>
          <a:bodyPr wrap="none">
            <a:spAutoFit/>
          </a:bodyPr>
          <a:lstStyle/>
          <a:p>
            <a:r>
              <a:rPr lang="en-US" dirty="0" err="1">
                <a:effectLst/>
                <a:latin typeface="Consolas" panose="020B0609020204030204" pitchFamily="49" charset="0"/>
                <a:ea typeface="Cambria" panose="02040503050406030204" pitchFamily="18" charset="0"/>
                <a:cs typeface="Times New Roman" panose="02020603050405020304" pitchFamily="18" charset="0"/>
              </a:rPr>
              <a:t>pc</a:t>
            </a:r>
            <a:r>
              <a:rPr lang="en-US" b="1" dirty="0" err="1">
                <a:solidFill>
                  <a:srgbClr val="CE5C00"/>
                </a:solidFill>
                <a:effectLst/>
                <a:latin typeface="Consolas" panose="020B0609020204030204" pitchFamily="49" charset="0"/>
                <a:ea typeface="Cambria" panose="02040503050406030204" pitchFamily="18" charset="0"/>
                <a:cs typeface="Times New Roman" panose="02020603050405020304" pitchFamily="18" charset="0"/>
              </a:rPr>
              <a:t>$</a:t>
            </a:r>
            <a:r>
              <a:rPr lang="en-US" dirty="0" err="1">
                <a:effectLst/>
                <a:latin typeface="Consolas" panose="020B0609020204030204" pitchFamily="49" charset="0"/>
                <a:ea typeface="Cambria" panose="02040503050406030204" pitchFamily="18" charset="0"/>
                <a:cs typeface="Times New Roman" panose="02020603050405020304" pitchFamily="18" charset="0"/>
              </a:rPr>
              <a:t>eig</a:t>
            </a:r>
            <a:endParaRPr lang="fr-FR" dirty="0"/>
          </a:p>
        </p:txBody>
      </p:sp>
    </p:spTree>
    <p:extLst>
      <p:ext uri="{BB962C8B-B14F-4D97-AF65-F5344CB8AC3E}">
        <p14:creationId xmlns:p14="http://schemas.microsoft.com/office/powerpoint/2010/main" val="4110186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692837" y="426906"/>
            <a:ext cx="7993963" cy="461665"/>
          </a:xfrm>
          <a:prstGeom prst="rect">
            <a:avLst/>
          </a:prstGeom>
          <a:noFill/>
        </p:spPr>
        <p:txBody>
          <a:bodyPr wrap="square" rtlCol="0">
            <a:spAutoFit/>
          </a:bodyPr>
          <a:lstStyle/>
          <a:p>
            <a:r>
              <a:rPr lang="fr-FR" dirty="0">
                <a:latin typeface="Century Gothic" panose="020B0502020202020204" pitchFamily="34" charset="0"/>
              </a:rPr>
              <a:t>1 – </a:t>
            </a:r>
            <a:r>
              <a:rPr lang="fr-FR" sz="2400" u="sng" dirty="0">
                <a:latin typeface="Century Gothic" panose="020B0502020202020204" pitchFamily="34" charset="0"/>
              </a:rPr>
              <a:t>Combien</a:t>
            </a:r>
            <a:r>
              <a:rPr lang="fr-FR" sz="2400" dirty="0">
                <a:latin typeface="Century Gothic" panose="020B0502020202020204" pitchFamily="34" charset="0"/>
              </a:rPr>
              <a:t> </a:t>
            </a:r>
            <a:r>
              <a:rPr lang="fr-FR" dirty="0">
                <a:latin typeface="Century Gothic" panose="020B0502020202020204" pitchFamily="34" charset="0"/>
              </a:rPr>
              <a:t>faut-il garder de composantes principales? </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837" y="1219200"/>
            <a:ext cx="4730063" cy="5577904"/>
          </a:xfrm>
          <a:prstGeom prst="rect">
            <a:avLst/>
          </a:prstGeom>
        </p:spPr>
      </p:pic>
      <p:sp>
        <p:nvSpPr>
          <p:cNvPr id="6" name="ZoneTexte 5"/>
          <p:cNvSpPr txBox="1"/>
          <p:nvPr/>
        </p:nvSpPr>
        <p:spPr>
          <a:xfrm>
            <a:off x="692837" y="993170"/>
            <a:ext cx="11791263" cy="738664"/>
          </a:xfrm>
          <a:prstGeom prst="rect">
            <a:avLst/>
          </a:prstGeom>
          <a:noFill/>
        </p:spPr>
        <p:txBody>
          <a:bodyPr wrap="square" rtlCol="0">
            <a:spAutoFit/>
          </a:bodyPr>
          <a:lstStyle/>
          <a:p>
            <a:r>
              <a:rPr lang="fr-FR" dirty="0">
                <a:latin typeface="Century Gothic" panose="020B0502020202020204" pitchFamily="34" charset="0"/>
              </a:rPr>
              <a:t>Le choix des composantes est un </a:t>
            </a:r>
            <a:r>
              <a:rPr lang="fr-FR" sz="2400" u="sng" dirty="0">
                <a:latin typeface="Century Gothic" panose="020B0502020202020204" pitchFamily="34" charset="0"/>
              </a:rPr>
              <a:t>compromis</a:t>
            </a:r>
            <a:r>
              <a:rPr lang="fr-FR" dirty="0">
                <a:latin typeface="Century Gothic" panose="020B0502020202020204" pitchFamily="34" charset="0"/>
              </a:rPr>
              <a:t> entre parcimonie de l’analyse et inertie expliquée :</a:t>
            </a:r>
          </a:p>
          <a:p>
            <a:endParaRPr lang="fr-FR" dirty="0">
              <a:latin typeface="Century Gothic" panose="020B0502020202020204" pitchFamily="34" charset="0"/>
            </a:endParaRPr>
          </a:p>
        </p:txBody>
      </p:sp>
      <p:cxnSp>
        <p:nvCxnSpPr>
          <p:cNvPr id="8" name="Connecteur droit 7"/>
          <p:cNvCxnSpPr/>
          <p:nvPr/>
        </p:nvCxnSpPr>
        <p:spPr>
          <a:xfrm>
            <a:off x="1587500" y="1778000"/>
            <a:ext cx="939800" cy="4292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2527300" y="6070600"/>
            <a:ext cx="2514600" cy="444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1873021" y="1688170"/>
            <a:ext cx="4270721" cy="369332"/>
          </a:xfrm>
          <a:prstGeom prst="rect">
            <a:avLst/>
          </a:prstGeom>
        </p:spPr>
        <p:txBody>
          <a:bodyPr wrap="none">
            <a:spAutoFit/>
          </a:bodyPr>
          <a:lstStyle/>
          <a:p>
            <a:r>
              <a:rPr lang="fr-FR" u="sng" dirty="0">
                <a:latin typeface="Century Gothic" panose="020B0502020202020204" pitchFamily="34" charset="0"/>
              </a:rPr>
              <a:t>Cassure</a:t>
            </a:r>
            <a:r>
              <a:rPr lang="fr-FR" dirty="0">
                <a:latin typeface="Century Gothic" panose="020B0502020202020204" pitchFamily="34" charset="0"/>
              </a:rPr>
              <a:t> dans l’éboulis des variances</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742" y="1394046"/>
            <a:ext cx="4524258" cy="5427389"/>
          </a:xfrm>
          <a:prstGeom prst="rect">
            <a:avLst/>
          </a:prstGeom>
        </p:spPr>
      </p:pic>
      <p:sp>
        <p:nvSpPr>
          <p:cNvPr id="10" name="Rectangle 9"/>
          <p:cNvSpPr/>
          <p:nvPr/>
        </p:nvSpPr>
        <p:spPr>
          <a:xfrm>
            <a:off x="7499121" y="1752167"/>
            <a:ext cx="4129657" cy="369332"/>
          </a:xfrm>
          <a:prstGeom prst="rect">
            <a:avLst/>
          </a:prstGeom>
        </p:spPr>
        <p:txBody>
          <a:bodyPr wrap="none">
            <a:spAutoFit/>
          </a:bodyPr>
          <a:lstStyle/>
          <a:p>
            <a:r>
              <a:rPr lang="fr-FR" dirty="0">
                <a:latin typeface="Century Gothic" panose="020B0502020202020204" pitchFamily="34" charset="0"/>
              </a:rPr>
              <a:t>Choix d’un seuil de </a:t>
            </a:r>
            <a:r>
              <a:rPr lang="fr-FR" u="sng" dirty="0">
                <a:latin typeface="Century Gothic" panose="020B0502020202020204" pitchFamily="34" charset="0"/>
              </a:rPr>
              <a:t>cumul d’inertie</a:t>
            </a:r>
          </a:p>
        </p:txBody>
      </p:sp>
      <p:sp>
        <p:nvSpPr>
          <p:cNvPr id="7" name="Ellipse 6"/>
          <p:cNvSpPr/>
          <p:nvPr/>
        </p:nvSpPr>
        <p:spPr>
          <a:xfrm>
            <a:off x="7543800" y="2514600"/>
            <a:ext cx="342900" cy="25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2184400" y="3276600"/>
            <a:ext cx="6248400" cy="1200329"/>
          </a:xfrm>
          <a:prstGeom prst="rect">
            <a:avLst/>
          </a:prstGeom>
          <a:solidFill>
            <a:schemeClr val="bg1">
              <a:lumMod val="95000"/>
            </a:schemeClr>
          </a:solidFill>
          <a:effectLst>
            <a:outerShdw blurRad="50800" dist="38100" dir="8100000" sx="103000" sy="103000" algn="tr" rotWithShape="0">
              <a:prstClr val="black">
                <a:alpha val="40000"/>
              </a:prstClr>
            </a:outerShdw>
          </a:effectLst>
        </p:spPr>
        <p:txBody>
          <a:bodyPr wrap="square" rtlCol="0">
            <a:spAutoFit/>
          </a:bodyPr>
          <a:lstStyle/>
          <a:p>
            <a:r>
              <a:rPr lang="fr-FR" sz="2400" dirty="0">
                <a:latin typeface="Century Gothic" panose="020B0502020202020204" pitchFamily="34" charset="0"/>
              </a:rPr>
              <a:t>En toutes situations, c’est l’</a:t>
            </a:r>
            <a:r>
              <a:rPr lang="fr-FR" sz="2400" dirty="0" err="1">
                <a:latin typeface="Century Gothic" panose="020B0502020202020204" pitchFamily="34" charset="0"/>
              </a:rPr>
              <a:t>interprétabilité</a:t>
            </a:r>
            <a:r>
              <a:rPr lang="fr-FR" sz="2400" dirty="0">
                <a:latin typeface="Century Gothic" panose="020B0502020202020204" pitchFamily="34" charset="0"/>
              </a:rPr>
              <a:t> qui prime pour le choix du nombre de composantes</a:t>
            </a:r>
          </a:p>
        </p:txBody>
      </p:sp>
      <p:sp>
        <p:nvSpPr>
          <p:cNvPr id="13" name="Rectangle 12"/>
          <p:cNvSpPr/>
          <p:nvPr/>
        </p:nvSpPr>
        <p:spPr>
          <a:xfrm>
            <a:off x="10291492" y="6178034"/>
            <a:ext cx="944489" cy="369332"/>
          </a:xfrm>
          <a:prstGeom prst="rect">
            <a:avLst/>
          </a:prstGeom>
        </p:spPr>
        <p:txBody>
          <a:bodyPr wrap="none">
            <a:spAutoFit/>
          </a:bodyPr>
          <a:lstStyle/>
          <a:p>
            <a:r>
              <a:rPr lang="en-US" dirty="0" err="1">
                <a:effectLst/>
                <a:latin typeface="Consolas" panose="020B0609020204030204" pitchFamily="49" charset="0"/>
                <a:ea typeface="Cambria" panose="02040503050406030204" pitchFamily="18" charset="0"/>
                <a:cs typeface="Times New Roman" panose="02020603050405020304" pitchFamily="18" charset="0"/>
              </a:rPr>
              <a:t>pc</a:t>
            </a:r>
            <a:r>
              <a:rPr lang="en-US" b="1" dirty="0" err="1">
                <a:solidFill>
                  <a:srgbClr val="CE5C00"/>
                </a:solidFill>
                <a:effectLst/>
                <a:latin typeface="Consolas" panose="020B0609020204030204" pitchFamily="49" charset="0"/>
                <a:ea typeface="Cambria" panose="02040503050406030204" pitchFamily="18" charset="0"/>
                <a:cs typeface="Times New Roman" panose="02020603050405020304" pitchFamily="18" charset="0"/>
              </a:rPr>
              <a:t>$</a:t>
            </a:r>
            <a:r>
              <a:rPr lang="en-US" dirty="0" err="1">
                <a:effectLst/>
                <a:latin typeface="Consolas" panose="020B0609020204030204" pitchFamily="49" charset="0"/>
                <a:ea typeface="Cambria" panose="02040503050406030204" pitchFamily="18" charset="0"/>
                <a:cs typeface="Times New Roman" panose="02020603050405020304" pitchFamily="18" charset="0"/>
              </a:rPr>
              <a:t>eig</a:t>
            </a:r>
            <a:endParaRPr lang="fr-FR" dirty="0"/>
          </a:p>
        </p:txBody>
      </p:sp>
    </p:spTree>
    <p:extLst>
      <p:ext uri="{BB962C8B-B14F-4D97-AF65-F5344CB8AC3E}">
        <p14:creationId xmlns:p14="http://schemas.microsoft.com/office/powerpoint/2010/main" val="363833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extLst>
              <a:ext uri="{28A0092B-C50C-407E-A947-70E740481C1C}">
                <a14:useLocalDpi xmlns:a14="http://schemas.microsoft.com/office/drawing/2010/main" val="0"/>
              </a:ext>
            </a:extLst>
          </a:blip>
          <a:srcRect/>
          <a:stretch>
            <a:fillRect/>
          </a:stretch>
        </p:blipFill>
        <p:spPr bwMode="auto">
          <a:xfrm>
            <a:off x="2528196" y="287737"/>
            <a:ext cx="7331421" cy="6391358"/>
          </a:xfrm>
          <a:prstGeom prst="rect">
            <a:avLst/>
          </a:prstGeom>
          <a:noFill/>
        </p:spPr>
      </p:pic>
    </p:spTree>
    <p:extLst>
      <p:ext uri="{BB962C8B-B14F-4D97-AF65-F5344CB8AC3E}">
        <p14:creationId xmlns:p14="http://schemas.microsoft.com/office/powerpoint/2010/main" val="826084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35169" y="1888434"/>
            <a:ext cx="8953500" cy="646331"/>
          </a:xfrm>
          <a:prstGeom prst="rect">
            <a:avLst/>
          </a:prstGeom>
          <a:noFill/>
        </p:spPr>
        <p:txBody>
          <a:bodyPr wrap="square" rtlCol="0">
            <a:spAutoFit/>
          </a:bodyPr>
          <a:lstStyle/>
          <a:p>
            <a:r>
              <a:rPr lang="fr-FR" sz="3600" dirty="0">
                <a:latin typeface="Century Gothic" panose="020B0502020202020204" pitchFamily="34" charset="0"/>
              </a:rPr>
              <a:t>Similarités et </a:t>
            </a:r>
            <a:r>
              <a:rPr lang="fr-FR" sz="3600" dirty="0" err="1">
                <a:latin typeface="Century Gothic" panose="020B0502020202020204" pitchFamily="34" charset="0"/>
              </a:rPr>
              <a:t>dissimilarités</a:t>
            </a:r>
            <a:r>
              <a:rPr lang="fr-FR" sz="3600" dirty="0">
                <a:latin typeface="Century Gothic" panose="020B0502020202020204" pitchFamily="34" charset="0"/>
              </a:rPr>
              <a:t> entre individus</a:t>
            </a:r>
          </a:p>
        </p:txBody>
      </p:sp>
    </p:spTree>
    <p:extLst>
      <p:ext uri="{BB962C8B-B14F-4D97-AF65-F5344CB8AC3E}">
        <p14:creationId xmlns:p14="http://schemas.microsoft.com/office/powerpoint/2010/main" val="113157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692837" y="426906"/>
            <a:ext cx="7993963" cy="461665"/>
          </a:xfrm>
          <a:prstGeom prst="rect">
            <a:avLst/>
          </a:prstGeom>
          <a:noFill/>
        </p:spPr>
        <p:txBody>
          <a:bodyPr wrap="square" rtlCol="0">
            <a:spAutoFit/>
          </a:bodyPr>
          <a:lstStyle/>
          <a:p>
            <a:r>
              <a:rPr lang="fr-FR" dirty="0">
                <a:latin typeface="Century Gothic" panose="020B0502020202020204" pitchFamily="34" charset="0"/>
              </a:rPr>
              <a:t>2 – </a:t>
            </a:r>
            <a:r>
              <a:rPr lang="fr-FR" sz="2400" u="sng" dirty="0">
                <a:latin typeface="Century Gothic" panose="020B0502020202020204" pitchFamily="34" charset="0"/>
              </a:rPr>
              <a:t>Que veulent dire</a:t>
            </a:r>
            <a:r>
              <a:rPr lang="fr-FR" dirty="0">
                <a:latin typeface="Century Gothic" panose="020B0502020202020204" pitchFamily="34" charset="0"/>
              </a:rPr>
              <a:t> ces composantes principales? </a:t>
            </a:r>
          </a:p>
        </p:txBody>
      </p:sp>
      <p:sp>
        <p:nvSpPr>
          <p:cNvPr id="6" name="ZoneTexte 5"/>
          <p:cNvSpPr txBox="1"/>
          <p:nvPr/>
        </p:nvSpPr>
        <p:spPr>
          <a:xfrm>
            <a:off x="692837" y="993170"/>
            <a:ext cx="11791263" cy="646331"/>
          </a:xfrm>
          <a:prstGeom prst="rect">
            <a:avLst/>
          </a:prstGeom>
          <a:noFill/>
        </p:spPr>
        <p:txBody>
          <a:bodyPr wrap="square" rtlCol="0">
            <a:spAutoFit/>
          </a:bodyPr>
          <a:lstStyle/>
          <a:p>
            <a:r>
              <a:rPr lang="fr-FR" dirty="0">
                <a:latin typeface="Century Gothic" panose="020B0502020202020204" pitchFamily="34" charset="0"/>
              </a:rPr>
              <a:t>On représente le cercle des corrélations de l’ACP</a:t>
            </a:r>
          </a:p>
          <a:p>
            <a:endParaRPr lang="fr-FR" dirty="0">
              <a:latin typeface="Century Gothic" panose="020B0502020202020204" pitchFamily="34" charset="0"/>
            </a:endParaRPr>
          </a:p>
        </p:txBody>
      </p:sp>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40" y="1480709"/>
            <a:ext cx="5973328" cy="5227686"/>
          </a:xfrm>
          <a:prstGeom prst="rect">
            <a:avLst/>
          </a:prstGeom>
        </p:spPr>
      </p:pic>
      <p:sp>
        <p:nvSpPr>
          <p:cNvPr id="13" name="ZoneTexte 12"/>
          <p:cNvSpPr txBox="1"/>
          <p:nvPr/>
        </p:nvSpPr>
        <p:spPr>
          <a:xfrm>
            <a:off x="5372100" y="2292140"/>
            <a:ext cx="3492500" cy="400110"/>
          </a:xfrm>
          <a:prstGeom prst="rect">
            <a:avLst/>
          </a:prstGeom>
          <a:solidFill>
            <a:schemeClr val="bg1">
              <a:lumMod val="95000"/>
            </a:schemeClr>
          </a:solidFill>
        </p:spPr>
        <p:txBody>
          <a:bodyPr wrap="square" rtlCol="0">
            <a:spAutoFit/>
          </a:bodyPr>
          <a:lstStyle/>
          <a:p>
            <a:r>
              <a:rPr lang="fr-FR" dirty="0">
                <a:latin typeface="Century Gothic" panose="020B0502020202020204" pitchFamily="34" charset="0"/>
              </a:rPr>
              <a:t>Le cercle est </a:t>
            </a:r>
            <a:r>
              <a:rPr lang="fr-FR" sz="2000" u="sng" dirty="0">
                <a:latin typeface="Century Gothic" panose="020B0502020202020204" pitchFamily="34" charset="0"/>
              </a:rPr>
              <a:t>normé</a:t>
            </a:r>
            <a:r>
              <a:rPr lang="fr-FR" sz="2000" dirty="0">
                <a:latin typeface="Century Gothic" panose="020B0502020202020204" pitchFamily="34" charset="0"/>
              </a:rPr>
              <a:t> sur 0,1</a:t>
            </a:r>
            <a:endParaRPr lang="fr-FR" dirty="0">
              <a:latin typeface="Century Gothic" panose="020B0502020202020204" pitchFamily="34" charset="0"/>
            </a:endParaRPr>
          </a:p>
        </p:txBody>
      </p:sp>
      <p:sp>
        <p:nvSpPr>
          <p:cNvPr id="14" name="ZoneTexte 13"/>
          <p:cNvSpPr txBox="1"/>
          <p:nvPr/>
        </p:nvSpPr>
        <p:spPr>
          <a:xfrm>
            <a:off x="5003800" y="1541210"/>
            <a:ext cx="6311900" cy="369332"/>
          </a:xfrm>
          <a:prstGeom prst="rect">
            <a:avLst/>
          </a:prstGeom>
          <a:solidFill>
            <a:schemeClr val="bg1">
              <a:lumMod val="95000"/>
            </a:schemeClr>
          </a:solidFill>
        </p:spPr>
        <p:txBody>
          <a:bodyPr wrap="square" rtlCol="0">
            <a:spAutoFit/>
          </a:bodyPr>
          <a:lstStyle/>
          <a:p>
            <a:r>
              <a:rPr lang="fr-FR" dirty="0">
                <a:latin typeface="Century Gothic" panose="020B0502020202020204" pitchFamily="34" charset="0"/>
              </a:rPr>
              <a:t>Chaque flèche</a:t>
            </a:r>
            <a:r>
              <a:rPr lang="fr-FR" u="sng" dirty="0">
                <a:latin typeface="Century Gothic" panose="020B0502020202020204" pitchFamily="34" charset="0"/>
              </a:rPr>
              <a:t> </a:t>
            </a:r>
            <a:r>
              <a:rPr lang="fr-FR" dirty="0">
                <a:latin typeface="Century Gothic" panose="020B0502020202020204" pitchFamily="34" charset="0"/>
              </a:rPr>
              <a:t>représente la </a:t>
            </a:r>
            <a:r>
              <a:rPr lang="fr-FR" u="sng" dirty="0">
                <a:latin typeface="Century Gothic" panose="020B0502020202020204" pitchFamily="34" charset="0"/>
              </a:rPr>
              <a:t>projection</a:t>
            </a:r>
            <a:r>
              <a:rPr lang="fr-FR" dirty="0">
                <a:latin typeface="Century Gothic" panose="020B0502020202020204" pitchFamily="34" charset="0"/>
              </a:rPr>
              <a:t> d’une variable</a:t>
            </a:r>
          </a:p>
        </p:txBody>
      </p:sp>
      <p:sp>
        <p:nvSpPr>
          <p:cNvPr id="15" name="ZoneTexte 14"/>
          <p:cNvSpPr txBox="1"/>
          <p:nvPr/>
        </p:nvSpPr>
        <p:spPr>
          <a:xfrm>
            <a:off x="7104234" y="3073848"/>
            <a:ext cx="4864100" cy="923330"/>
          </a:xfrm>
          <a:prstGeom prst="rect">
            <a:avLst/>
          </a:prstGeom>
          <a:solidFill>
            <a:schemeClr val="bg1">
              <a:lumMod val="95000"/>
            </a:schemeClr>
          </a:solidFill>
        </p:spPr>
        <p:txBody>
          <a:bodyPr wrap="square" rtlCol="0">
            <a:spAutoFit/>
          </a:bodyPr>
          <a:lstStyle/>
          <a:p>
            <a:r>
              <a:rPr lang="fr-FR" dirty="0">
                <a:latin typeface="Century Gothic" panose="020B0502020202020204" pitchFamily="34" charset="0"/>
              </a:rPr>
              <a:t>L’angle </a:t>
            </a:r>
            <a:r>
              <a:rPr lang="el-GR" dirty="0">
                <a:latin typeface="Century Gothic" panose="020B0502020202020204" pitchFamily="34" charset="0"/>
              </a:rPr>
              <a:t>θ </a:t>
            </a:r>
            <a:r>
              <a:rPr lang="fr-FR" dirty="0">
                <a:latin typeface="Century Gothic" panose="020B0502020202020204" pitchFamily="34" charset="0"/>
              </a:rPr>
              <a:t>entre une projection et un axe montre la </a:t>
            </a:r>
            <a:r>
              <a:rPr lang="fr-FR" u="sng" dirty="0">
                <a:latin typeface="Century Gothic" panose="020B0502020202020204" pitchFamily="34" charset="0"/>
              </a:rPr>
              <a:t>corrélation</a:t>
            </a:r>
            <a:r>
              <a:rPr lang="fr-FR" dirty="0">
                <a:latin typeface="Century Gothic" panose="020B0502020202020204" pitchFamily="34" charset="0"/>
              </a:rPr>
              <a:t> </a:t>
            </a:r>
            <a:r>
              <a:rPr lang="fr-FR" u="sng" dirty="0">
                <a:latin typeface="Century Gothic" panose="020B0502020202020204" pitchFamily="34" charset="0"/>
              </a:rPr>
              <a:t>entre une variable et une composante</a:t>
            </a:r>
          </a:p>
        </p:txBody>
      </p:sp>
      <p:sp>
        <p:nvSpPr>
          <p:cNvPr id="16" name="ZoneTexte 15"/>
          <p:cNvSpPr txBox="1"/>
          <p:nvPr/>
        </p:nvSpPr>
        <p:spPr>
          <a:xfrm rot="16200000">
            <a:off x="2634329" y="5295900"/>
            <a:ext cx="1565618" cy="369332"/>
          </a:xfrm>
          <a:prstGeom prst="rect">
            <a:avLst/>
          </a:prstGeom>
          <a:noFill/>
        </p:spPr>
        <p:txBody>
          <a:bodyPr wrap="square" rtlCol="0">
            <a:spAutoFit/>
          </a:bodyPr>
          <a:lstStyle/>
          <a:p>
            <a:r>
              <a:rPr lang="fr-FR" dirty="0"/>
              <a:t>Composante 2</a:t>
            </a:r>
          </a:p>
        </p:txBody>
      </p:sp>
      <p:sp>
        <p:nvSpPr>
          <p:cNvPr id="17" name="ZoneTexte 16"/>
          <p:cNvSpPr txBox="1"/>
          <p:nvPr/>
        </p:nvSpPr>
        <p:spPr>
          <a:xfrm>
            <a:off x="2818995" y="3634711"/>
            <a:ext cx="1565618" cy="369332"/>
          </a:xfrm>
          <a:prstGeom prst="rect">
            <a:avLst/>
          </a:prstGeom>
          <a:noFill/>
        </p:spPr>
        <p:txBody>
          <a:bodyPr wrap="square" rtlCol="0">
            <a:spAutoFit/>
          </a:bodyPr>
          <a:lstStyle/>
          <a:p>
            <a:r>
              <a:rPr lang="fr-FR" dirty="0"/>
              <a:t>Composante 1</a:t>
            </a:r>
          </a:p>
        </p:txBody>
      </p:sp>
      <p:sp>
        <p:nvSpPr>
          <p:cNvPr id="18" name="ZoneTexte 17"/>
          <p:cNvSpPr txBox="1"/>
          <p:nvPr/>
        </p:nvSpPr>
        <p:spPr>
          <a:xfrm>
            <a:off x="7155034" y="4436166"/>
            <a:ext cx="4864100" cy="1200329"/>
          </a:xfrm>
          <a:prstGeom prst="rect">
            <a:avLst/>
          </a:prstGeom>
          <a:solidFill>
            <a:schemeClr val="bg1">
              <a:lumMod val="95000"/>
            </a:schemeClr>
          </a:solidFill>
        </p:spPr>
        <p:txBody>
          <a:bodyPr wrap="square" rtlCol="0">
            <a:spAutoFit/>
          </a:bodyPr>
          <a:lstStyle/>
          <a:p>
            <a:r>
              <a:rPr lang="fr-FR" dirty="0">
                <a:latin typeface="Century Gothic" panose="020B0502020202020204" pitchFamily="34" charset="0"/>
              </a:rPr>
              <a:t>La longueur d’une flèche est proportionnelle à la </a:t>
            </a:r>
            <a:r>
              <a:rPr lang="fr-FR" u="sng" dirty="0">
                <a:latin typeface="Century Gothic" panose="020B0502020202020204" pitchFamily="34" charset="0"/>
              </a:rPr>
              <a:t>qualité de la représentation </a:t>
            </a:r>
            <a:r>
              <a:rPr lang="fr-FR" dirty="0">
                <a:latin typeface="Century Gothic" panose="020B0502020202020204" pitchFamily="34" charset="0"/>
              </a:rPr>
              <a:t>d’une variable sur une composante (~cos²(</a:t>
            </a:r>
            <a:r>
              <a:rPr lang="el-GR" dirty="0">
                <a:latin typeface="Century Gothic" panose="020B0502020202020204" pitchFamily="34" charset="0"/>
              </a:rPr>
              <a:t>θ</a:t>
            </a:r>
            <a:r>
              <a:rPr lang="fr-FR" dirty="0">
                <a:latin typeface="Century Gothic" panose="020B0502020202020204" pitchFamily="34" charset="0"/>
              </a:rPr>
              <a:t>))</a:t>
            </a:r>
          </a:p>
        </p:txBody>
      </p:sp>
      <p:sp>
        <p:nvSpPr>
          <p:cNvPr id="19" name="ZoneTexte 18"/>
          <p:cNvSpPr txBox="1"/>
          <p:nvPr/>
        </p:nvSpPr>
        <p:spPr>
          <a:xfrm>
            <a:off x="5200650" y="5905053"/>
            <a:ext cx="4864100" cy="923330"/>
          </a:xfrm>
          <a:prstGeom prst="rect">
            <a:avLst/>
          </a:prstGeom>
          <a:solidFill>
            <a:schemeClr val="bg1">
              <a:lumMod val="95000"/>
            </a:schemeClr>
          </a:solidFill>
        </p:spPr>
        <p:txBody>
          <a:bodyPr wrap="square" rtlCol="0">
            <a:spAutoFit/>
          </a:bodyPr>
          <a:lstStyle/>
          <a:p>
            <a:r>
              <a:rPr lang="fr-FR" dirty="0">
                <a:latin typeface="Century Gothic" panose="020B0502020202020204" pitchFamily="34" charset="0"/>
              </a:rPr>
              <a:t>L’angle entre deux flèches représente la </a:t>
            </a:r>
            <a:r>
              <a:rPr lang="fr-FR" u="sng" dirty="0">
                <a:latin typeface="Century Gothic" panose="020B0502020202020204" pitchFamily="34" charset="0"/>
              </a:rPr>
              <a:t>corrélation entre deux variables </a:t>
            </a:r>
            <a:r>
              <a:rPr lang="fr-FR" dirty="0">
                <a:latin typeface="Century Gothic" panose="020B0502020202020204" pitchFamily="34" charset="0"/>
              </a:rPr>
              <a:t>dans le plan défini par les axes</a:t>
            </a:r>
          </a:p>
        </p:txBody>
      </p:sp>
      <p:sp>
        <p:nvSpPr>
          <p:cNvPr id="21" name="Rectangle 20"/>
          <p:cNvSpPr/>
          <p:nvPr/>
        </p:nvSpPr>
        <p:spPr>
          <a:xfrm>
            <a:off x="228432" y="6339063"/>
            <a:ext cx="2464136" cy="369332"/>
          </a:xfrm>
          <a:prstGeom prst="rect">
            <a:avLst/>
          </a:prstGeom>
        </p:spPr>
        <p:txBody>
          <a:bodyPr wrap="none">
            <a:spAutoFit/>
          </a:bodyPr>
          <a:lstStyle/>
          <a:p>
            <a:r>
              <a:rPr lang="en-US" b="1" dirty="0" err="1">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s.corcircle</a:t>
            </a:r>
            <a:r>
              <a:rPr lang="en-US" dirty="0">
                <a:effectLst/>
                <a:latin typeface="Consolas" panose="020B0609020204030204" pitchFamily="49" charset="0"/>
                <a:ea typeface="Cambria" panose="02040503050406030204" pitchFamily="18" charset="0"/>
                <a:cs typeface="Times New Roman" panose="02020603050405020304" pitchFamily="18" charset="0"/>
              </a:rPr>
              <a:t>(</a:t>
            </a:r>
            <a:r>
              <a:rPr lang="en-US" dirty="0" err="1">
                <a:effectLst/>
                <a:latin typeface="Consolas" panose="020B0609020204030204" pitchFamily="49" charset="0"/>
                <a:ea typeface="Cambria" panose="02040503050406030204" pitchFamily="18" charset="0"/>
                <a:cs typeface="Times New Roman" panose="02020603050405020304" pitchFamily="18" charset="0"/>
              </a:rPr>
              <a:t>pc</a:t>
            </a:r>
            <a:r>
              <a:rPr lang="en-US" b="1" dirty="0" err="1">
                <a:solidFill>
                  <a:srgbClr val="CE5C00"/>
                </a:solidFill>
                <a:effectLst/>
                <a:latin typeface="Consolas" panose="020B0609020204030204" pitchFamily="49" charset="0"/>
                <a:ea typeface="Cambria" panose="02040503050406030204" pitchFamily="18" charset="0"/>
                <a:cs typeface="Times New Roman" panose="02020603050405020304" pitchFamily="18" charset="0"/>
              </a:rPr>
              <a:t>$</a:t>
            </a:r>
            <a:r>
              <a:rPr lang="en-US" dirty="0" err="1">
                <a:effectLst/>
                <a:latin typeface="Consolas" panose="020B0609020204030204" pitchFamily="49" charset="0"/>
                <a:ea typeface="Cambria" panose="02040503050406030204" pitchFamily="18" charset="0"/>
                <a:cs typeface="Times New Roman" panose="02020603050405020304" pitchFamily="18" charset="0"/>
              </a:rPr>
              <a:t>co</a:t>
            </a:r>
            <a:r>
              <a:rPr lang="en-US" dirty="0">
                <a:effectLst/>
                <a:latin typeface="Consolas" panose="020B0609020204030204" pitchFamily="49" charset="0"/>
                <a:ea typeface="Cambria" panose="02040503050406030204" pitchFamily="18" charset="0"/>
                <a:cs typeface="Times New Roman" panose="02020603050405020304" pitchFamily="18" charset="0"/>
              </a:rPr>
              <a:t>)</a:t>
            </a:r>
            <a:endParaRPr lang="fr-FR" dirty="0"/>
          </a:p>
        </p:txBody>
      </p:sp>
    </p:spTree>
    <p:extLst>
      <p:ext uri="{BB962C8B-B14F-4D97-AF65-F5344CB8AC3E}">
        <p14:creationId xmlns:p14="http://schemas.microsoft.com/office/powerpoint/2010/main" val="207828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animBg="1"/>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692837" y="993170"/>
            <a:ext cx="11791263" cy="646331"/>
          </a:xfrm>
          <a:prstGeom prst="rect">
            <a:avLst/>
          </a:prstGeom>
          <a:noFill/>
        </p:spPr>
        <p:txBody>
          <a:bodyPr wrap="square" rtlCol="0">
            <a:spAutoFit/>
          </a:bodyPr>
          <a:lstStyle/>
          <a:p>
            <a:r>
              <a:rPr lang="fr-FR" dirty="0">
                <a:latin typeface="Century Gothic" panose="020B0502020202020204" pitchFamily="34" charset="0"/>
              </a:rPr>
              <a:t>On représente le cercle des corrélations de l’ACP</a:t>
            </a:r>
          </a:p>
          <a:p>
            <a:endParaRPr lang="fr-FR" dirty="0">
              <a:latin typeface="Century Gothic" panose="020B0502020202020204" pitchFamily="34" charset="0"/>
            </a:endParaRPr>
          </a:p>
        </p:txBody>
      </p:sp>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40" y="1480709"/>
            <a:ext cx="5973328" cy="5227686"/>
          </a:xfrm>
          <a:prstGeom prst="rect">
            <a:avLst/>
          </a:prstGeom>
        </p:spPr>
      </p:pic>
      <p:sp>
        <p:nvSpPr>
          <p:cNvPr id="16" name="ZoneTexte 15"/>
          <p:cNvSpPr txBox="1"/>
          <p:nvPr/>
        </p:nvSpPr>
        <p:spPr>
          <a:xfrm rot="16200000">
            <a:off x="2634329" y="5295900"/>
            <a:ext cx="1565618" cy="369332"/>
          </a:xfrm>
          <a:prstGeom prst="rect">
            <a:avLst/>
          </a:prstGeom>
          <a:noFill/>
        </p:spPr>
        <p:txBody>
          <a:bodyPr wrap="square" rtlCol="0">
            <a:spAutoFit/>
          </a:bodyPr>
          <a:lstStyle/>
          <a:p>
            <a:r>
              <a:rPr lang="fr-FR" dirty="0"/>
              <a:t>Composante 2</a:t>
            </a:r>
          </a:p>
        </p:txBody>
      </p:sp>
      <p:sp>
        <p:nvSpPr>
          <p:cNvPr id="17" name="ZoneTexte 16"/>
          <p:cNvSpPr txBox="1"/>
          <p:nvPr/>
        </p:nvSpPr>
        <p:spPr>
          <a:xfrm>
            <a:off x="2818995" y="3634711"/>
            <a:ext cx="1565618" cy="369332"/>
          </a:xfrm>
          <a:prstGeom prst="rect">
            <a:avLst/>
          </a:prstGeom>
          <a:noFill/>
        </p:spPr>
        <p:txBody>
          <a:bodyPr wrap="square" rtlCol="0">
            <a:spAutoFit/>
          </a:bodyPr>
          <a:lstStyle/>
          <a:p>
            <a:r>
              <a:rPr lang="fr-FR" dirty="0"/>
              <a:t>Composante 1</a:t>
            </a:r>
          </a:p>
        </p:txBody>
      </p:sp>
      <p:sp>
        <p:nvSpPr>
          <p:cNvPr id="19" name="ZoneTexte 18"/>
          <p:cNvSpPr txBox="1"/>
          <p:nvPr/>
        </p:nvSpPr>
        <p:spPr>
          <a:xfrm>
            <a:off x="7505700" y="1049388"/>
            <a:ext cx="4432300" cy="5539978"/>
          </a:xfrm>
          <a:prstGeom prst="rect">
            <a:avLst/>
          </a:prstGeom>
          <a:solidFill>
            <a:schemeClr val="bg1">
              <a:lumMod val="95000"/>
            </a:schemeClr>
          </a:solidFill>
        </p:spPr>
        <p:txBody>
          <a:bodyPr wrap="square" rtlCol="0">
            <a:spAutoFit/>
          </a:bodyPr>
          <a:lstStyle/>
          <a:p>
            <a:r>
              <a:rPr lang="fr-FR" sz="2000" dirty="0">
                <a:latin typeface="Century Gothic" panose="020B0502020202020204" pitchFamily="34" charset="0"/>
              </a:rPr>
              <a:t>La flèche de la variable « </a:t>
            </a:r>
            <a:r>
              <a:rPr lang="fr-FR" sz="2000" dirty="0" err="1">
                <a:latin typeface="Century Gothic" panose="020B0502020202020204" pitchFamily="34" charset="0"/>
              </a:rPr>
              <a:t>temp_warmqrt_median</a:t>
            </a:r>
            <a:r>
              <a:rPr lang="fr-FR" sz="2000" dirty="0">
                <a:latin typeface="Century Gothic" panose="020B0502020202020204" pitchFamily="34" charset="0"/>
              </a:rPr>
              <a:t> »:</a:t>
            </a:r>
          </a:p>
          <a:p>
            <a:endParaRPr lang="fr-FR" dirty="0">
              <a:latin typeface="Century Gothic" panose="020B0502020202020204" pitchFamily="34" charset="0"/>
            </a:endParaRPr>
          </a:p>
          <a:p>
            <a:r>
              <a:rPr lang="fr-FR" dirty="0">
                <a:latin typeface="Century Gothic" panose="020B0502020202020204" pitchFamily="34" charset="0"/>
              </a:rPr>
              <a:t>* </a:t>
            </a:r>
            <a:r>
              <a:rPr lang="fr-FR" sz="2000" u="sng" dirty="0">
                <a:latin typeface="Century Gothic" panose="020B0502020202020204" pitchFamily="34" charset="0"/>
              </a:rPr>
              <a:t>forme un angle faible avec l’axe 1, vers la droite: </a:t>
            </a:r>
            <a:r>
              <a:rPr lang="fr-FR" dirty="0">
                <a:latin typeface="Century Gothic" panose="020B0502020202020204" pitchFamily="34" charset="0"/>
              </a:rPr>
              <a:t>elle lui est donc positivement corrélée</a:t>
            </a:r>
          </a:p>
          <a:p>
            <a:endParaRPr lang="fr-FR" dirty="0">
              <a:latin typeface="Century Gothic" panose="020B0502020202020204" pitchFamily="34" charset="0"/>
            </a:endParaRPr>
          </a:p>
          <a:p>
            <a:r>
              <a:rPr lang="fr-FR" dirty="0">
                <a:latin typeface="Century Gothic" panose="020B0502020202020204" pitchFamily="34" charset="0"/>
              </a:rPr>
              <a:t>* </a:t>
            </a:r>
            <a:r>
              <a:rPr lang="fr-FR" sz="2000" u="sng" dirty="0">
                <a:latin typeface="Century Gothic" panose="020B0502020202020204" pitchFamily="34" charset="0"/>
              </a:rPr>
              <a:t>forme un angle fort avec l’axe 2: </a:t>
            </a:r>
            <a:r>
              <a:rPr lang="fr-FR" dirty="0">
                <a:latin typeface="Century Gothic" panose="020B0502020202020204" pitchFamily="34" charset="0"/>
              </a:rPr>
              <a:t>elle lui est donc peu corrélée</a:t>
            </a:r>
          </a:p>
          <a:p>
            <a:endParaRPr lang="fr-FR" dirty="0">
              <a:latin typeface="Century Gothic" panose="020B0502020202020204" pitchFamily="34" charset="0"/>
            </a:endParaRPr>
          </a:p>
          <a:p>
            <a:r>
              <a:rPr lang="fr-FR" dirty="0">
                <a:latin typeface="Century Gothic" panose="020B0502020202020204" pitchFamily="34" charset="0"/>
              </a:rPr>
              <a:t>* </a:t>
            </a:r>
            <a:r>
              <a:rPr lang="fr-FR" sz="2000" u="sng" dirty="0">
                <a:latin typeface="Century Gothic" panose="020B0502020202020204" pitchFamily="34" charset="0"/>
              </a:rPr>
              <a:t>est allongée le long de l’axe 1</a:t>
            </a:r>
            <a:r>
              <a:rPr lang="fr-FR" dirty="0">
                <a:latin typeface="Century Gothic" panose="020B0502020202020204" pitchFamily="34" charset="0"/>
              </a:rPr>
              <a:t>, elle est donc bien représentée sur cet axe</a:t>
            </a:r>
          </a:p>
          <a:p>
            <a:endParaRPr lang="fr-FR" dirty="0">
              <a:latin typeface="Century Gothic" panose="020B0502020202020204" pitchFamily="34" charset="0"/>
            </a:endParaRPr>
          </a:p>
          <a:p>
            <a:r>
              <a:rPr lang="fr-FR" u="sng" dirty="0">
                <a:latin typeface="Century Gothic" panose="020B0502020202020204" pitchFamily="34" charset="0"/>
              </a:rPr>
              <a:t>* forme un angle faible avec </a:t>
            </a:r>
            <a:r>
              <a:rPr lang="fr-FR" u="sng" dirty="0" err="1">
                <a:latin typeface="Century Gothic" panose="020B0502020202020204" pitchFamily="34" charset="0"/>
              </a:rPr>
              <a:t>temp_coldqrt_median</a:t>
            </a:r>
            <a:r>
              <a:rPr lang="fr-FR" u="sng" dirty="0">
                <a:latin typeface="Century Gothic" panose="020B0502020202020204" pitchFamily="34" charset="0"/>
              </a:rPr>
              <a:t> et </a:t>
            </a:r>
            <a:r>
              <a:rPr lang="fr-FR" u="sng" dirty="0" err="1">
                <a:latin typeface="Century Gothic" panose="020B0502020202020204" pitchFamily="34" charset="0"/>
              </a:rPr>
              <a:t>prec_season_median</a:t>
            </a:r>
            <a:r>
              <a:rPr lang="fr-FR" u="sng" dirty="0">
                <a:latin typeface="Century Gothic" panose="020B0502020202020204" pitchFamily="34" charset="0"/>
              </a:rPr>
              <a:t>: </a:t>
            </a:r>
            <a:r>
              <a:rPr lang="fr-FR" dirty="0">
                <a:latin typeface="Century Gothic" panose="020B0502020202020204" pitchFamily="34" charset="0"/>
              </a:rPr>
              <a:t>elle leur est donc corrélée dans le plan formé par les composantes 1 et 2</a:t>
            </a:r>
          </a:p>
        </p:txBody>
      </p:sp>
      <p:sp>
        <p:nvSpPr>
          <p:cNvPr id="2" name="Ellipse 1"/>
          <p:cNvSpPr/>
          <p:nvPr/>
        </p:nvSpPr>
        <p:spPr>
          <a:xfrm>
            <a:off x="5181600" y="3492500"/>
            <a:ext cx="2019300" cy="602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228432" y="6339063"/>
            <a:ext cx="2464136" cy="369332"/>
          </a:xfrm>
          <a:prstGeom prst="rect">
            <a:avLst/>
          </a:prstGeom>
        </p:spPr>
        <p:txBody>
          <a:bodyPr wrap="none">
            <a:spAutoFit/>
          </a:bodyPr>
          <a:lstStyle/>
          <a:p>
            <a:r>
              <a:rPr lang="en-US" b="1" dirty="0" err="1">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s.corcircle</a:t>
            </a:r>
            <a:r>
              <a:rPr lang="en-US" dirty="0">
                <a:effectLst/>
                <a:latin typeface="Consolas" panose="020B0609020204030204" pitchFamily="49" charset="0"/>
                <a:ea typeface="Cambria" panose="02040503050406030204" pitchFamily="18" charset="0"/>
                <a:cs typeface="Times New Roman" panose="02020603050405020304" pitchFamily="18" charset="0"/>
              </a:rPr>
              <a:t>(</a:t>
            </a:r>
            <a:r>
              <a:rPr lang="en-US" dirty="0" err="1">
                <a:effectLst/>
                <a:latin typeface="Consolas" panose="020B0609020204030204" pitchFamily="49" charset="0"/>
                <a:ea typeface="Cambria" panose="02040503050406030204" pitchFamily="18" charset="0"/>
                <a:cs typeface="Times New Roman" panose="02020603050405020304" pitchFamily="18" charset="0"/>
              </a:rPr>
              <a:t>pc</a:t>
            </a:r>
            <a:r>
              <a:rPr lang="en-US" b="1" dirty="0" err="1">
                <a:solidFill>
                  <a:srgbClr val="CE5C00"/>
                </a:solidFill>
                <a:effectLst/>
                <a:latin typeface="Consolas" panose="020B0609020204030204" pitchFamily="49" charset="0"/>
                <a:ea typeface="Cambria" panose="02040503050406030204" pitchFamily="18" charset="0"/>
                <a:cs typeface="Times New Roman" panose="02020603050405020304" pitchFamily="18" charset="0"/>
              </a:rPr>
              <a:t>$</a:t>
            </a:r>
            <a:r>
              <a:rPr lang="en-US" dirty="0" err="1">
                <a:effectLst/>
                <a:latin typeface="Consolas" panose="020B0609020204030204" pitchFamily="49" charset="0"/>
                <a:ea typeface="Cambria" panose="02040503050406030204" pitchFamily="18" charset="0"/>
                <a:cs typeface="Times New Roman" panose="02020603050405020304" pitchFamily="18" charset="0"/>
              </a:rPr>
              <a:t>co</a:t>
            </a:r>
            <a:r>
              <a:rPr lang="en-US" dirty="0">
                <a:effectLst/>
                <a:latin typeface="Consolas" panose="020B0609020204030204" pitchFamily="49" charset="0"/>
                <a:ea typeface="Cambria" panose="02040503050406030204" pitchFamily="18" charset="0"/>
                <a:cs typeface="Times New Roman" panose="02020603050405020304" pitchFamily="18" charset="0"/>
              </a:rPr>
              <a:t>)</a:t>
            </a:r>
            <a:endParaRPr lang="fr-FR" dirty="0"/>
          </a:p>
        </p:txBody>
      </p:sp>
      <p:sp>
        <p:nvSpPr>
          <p:cNvPr id="21" name="ZoneTexte 20"/>
          <p:cNvSpPr txBox="1"/>
          <p:nvPr/>
        </p:nvSpPr>
        <p:spPr>
          <a:xfrm>
            <a:off x="692837" y="426906"/>
            <a:ext cx="7993963" cy="461665"/>
          </a:xfrm>
          <a:prstGeom prst="rect">
            <a:avLst/>
          </a:prstGeom>
          <a:noFill/>
        </p:spPr>
        <p:txBody>
          <a:bodyPr wrap="square" rtlCol="0">
            <a:spAutoFit/>
          </a:bodyPr>
          <a:lstStyle/>
          <a:p>
            <a:r>
              <a:rPr lang="fr-FR" dirty="0">
                <a:latin typeface="Century Gothic" panose="020B0502020202020204" pitchFamily="34" charset="0"/>
              </a:rPr>
              <a:t>2 – </a:t>
            </a:r>
            <a:r>
              <a:rPr lang="fr-FR" sz="2400" u="sng" dirty="0">
                <a:latin typeface="Century Gothic" panose="020B0502020202020204" pitchFamily="34" charset="0"/>
              </a:rPr>
              <a:t>Que veulent dire</a:t>
            </a:r>
            <a:r>
              <a:rPr lang="fr-FR" dirty="0">
                <a:latin typeface="Century Gothic" panose="020B0502020202020204" pitchFamily="34" charset="0"/>
              </a:rPr>
              <a:t> ces composantes principales? </a:t>
            </a:r>
          </a:p>
        </p:txBody>
      </p:sp>
    </p:spTree>
    <p:extLst>
      <p:ext uri="{BB962C8B-B14F-4D97-AF65-F5344CB8AC3E}">
        <p14:creationId xmlns:p14="http://schemas.microsoft.com/office/powerpoint/2010/main" val="3541411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692837" y="993170"/>
            <a:ext cx="11791263" cy="646331"/>
          </a:xfrm>
          <a:prstGeom prst="rect">
            <a:avLst/>
          </a:prstGeom>
          <a:noFill/>
        </p:spPr>
        <p:txBody>
          <a:bodyPr wrap="square" rtlCol="0">
            <a:spAutoFit/>
          </a:bodyPr>
          <a:lstStyle/>
          <a:p>
            <a:r>
              <a:rPr lang="fr-FR" dirty="0">
                <a:latin typeface="Century Gothic" panose="020B0502020202020204" pitchFamily="34" charset="0"/>
              </a:rPr>
              <a:t>On représente le cercle des corrélations de l’ACP</a:t>
            </a:r>
          </a:p>
          <a:p>
            <a:endParaRPr lang="fr-FR" dirty="0">
              <a:latin typeface="Century Gothic" panose="020B0502020202020204" pitchFamily="34" charset="0"/>
            </a:endParaRPr>
          </a:p>
        </p:txBody>
      </p:sp>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40" y="1480709"/>
            <a:ext cx="5973328" cy="5227686"/>
          </a:xfrm>
          <a:prstGeom prst="rect">
            <a:avLst/>
          </a:prstGeom>
        </p:spPr>
      </p:pic>
      <p:sp>
        <p:nvSpPr>
          <p:cNvPr id="16" name="ZoneTexte 15"/>
          <p:cNvSpPr txBox="1"/>
          <p:nvPr/>
        </p:nvSpPr>
        <p:spPr>
          <a:xfrm rot="16200000">
            <a:off x="2634329" y="5295900"/>
            <a:ext cx="1565618" cy="369332"/>
          </a:xfrm>
          <a:prstGeom prst="rect">
            <a:avLst/>
          </a:prstGeom>
          <a:noFill/>
        </p:spPr>
        <p:txBody>
          <a:bodyPr wrap="square" rtlCol="0">
            <a:spAutoFit/>
          </a:bodyPr>
          <a:lstStyle/>
          <a:p>
            <a:r>
              <a:rPr lang="fr-FR" dirty="0"/>
              <a:t>Composante 2</a:t>
            </a:r>
          </a:p>
        </p:txBody>
      </p:sp>
      <p:sp>
        <p:nvSpPr>
          <p:cNvPr id="17" name="ZoneTexte 16"/>
          <p:cNvSpPr txBox="1"/>
          <p:nvPr/>
        </p:nvSpPr>
        <p:spPr>
          <a:xfrm>
            <a:off x="2818995" y="3634711"/>
            <a:ext cx="1565618" cy="369332"/>
          </a:xfrm>
          <a:prstGeom prst="rect">
            <a:avLst/>
          </a:prstGeom>
          <a:noFill/>
        </p:spPr>
        <p:txBody>
          <a:bodyPr wrap="square" rtlCol="0">
            <a:spAutoFit/>
          </a:bodyPr>
          <a:lstStyle/>
          <a:p>
            <a:r>
              <a:rPr lang="fr-FR" dirty="0"/>
              <a:t>Composante 1</a:t>
            </a:r>
          </a:p>
        </p:txBody>
      </p:sp>
      <p:sp>
        <p:nvSpPr>
          <p:cNvPr id="19" name="ZoneTexte 18"/>
          <p:cNvSpPr txBox="1"/>
          <p:nvPr/>
        </p:nvSpPr>
        <p:spPr>
          <a:xfrm>
            <a:off x="7556500" y="1304836"/>
            <a:ext cx="4432300" cy="4093428"/>
          </a:xfrm>
          <a:prstGeom prst="rect">
            <a:avLst/>
          </a:prstGeom>
          <a:solidFill>
            <a:schemeClr val="bg1">
              <a:lumMod val="95000"/>
            </a:schemeClr>
          </a:solidFill>
        </p:spPr>
        <p:txBody>
          <a:bodyPr wrap="square" rtlCol="0">
            <a:spAutoFit/>
          </a:bodyPr>
          <a:lstStyle/>
          <a:p>
            <a:r>
              <a:rPr lang="fr-FR" sz="2000" dirty="0">
                <a:latin typeface="Century Gothic" panose="020B0502020202020204" pitchFamily="34" charset="0"/>
              </a:rPr>
              <a:t>Les flèches des variables qui décrivent l’altitude:</a:t>
            </a:r>
          </a:p>
          <a:p>
            <a:endParaRPr lang="fr-FR" sz="2000" dirty="0">
              <a:latin typeface="Century Gothic" panose="020B0502020202020204" pitchFamily="34" charset="0"/>
            </a:endParaRPr>
          </a:p>
          <a:p>
            <a:r>
              <a:rPr lang="fr-FR" sz="2000" dirty="0">
                <a:latin typeface="Century Gothic" panose="020B0502020202020204" pitchFamily="34" charset="0"/>
              </a:rPr>
              <a:t>* forment un angle faible avec l’axe1</a:t>
            </a:r>
          </a:p>
          <a:p>
            <a:endParaRPr lang="fr-FR" sz="2000" dirty="0">
              <a:latin typeface="Century Gothic" panose="020B0502020202020204" pitchFamily="34" charset="0"/>
            </a:endParaRPr>
          </a:p>
          <a:p>
            <a:r>
              <a:rPr lang="fr-FR" sz="2000" dirty="0">
                <a:latin typeface="Century Gothic" panose="020B0502020202020204" pitchFamily="34" charset="0"/>
              </a:rPr>
              <a:t>* forment un angle fort avec l’axe 2</a:t>
            </a:r>
          </a:p>
          <a:p>
            <a:endParaRPr lang="fr-FR" sz="2000" dirty="0">
              <a:latin typeface="Century Gothic" panose="020B0502020202020204" pitchFamily="34" charset="0"/>
            </a:endParaRPr>
          </a:p>
          <a:p>
            <a:r>
              <a:rPr lang="fr-FR" sz="2000" dirty="0">
                <a:latin typeface="Century Gothic" panose="020B0502020202020204" pitchFamily="34" charset="0"/>
              </a:rPr>
              <a:t>* sont allongées le long de l’axe 1</a:t>
            </a:r>
          </a:p>
          <a:p>
            <a:endParaRPr lang="fr-FR" sz="2000" dirty="0">
              <a:latin typeface="Century Gothic" panose="020B0502020202020204" pitchFamily="34" charset="0"/>
            </a:endParaRPr>
          </a:p>
          <a:p>
            <a:r>
              <a:rPr lang="fr-FR" sz="2000" dirty="0">
                <a:latin typeface="Century Gothic" panose="020B0502020202020204" pitchFamily="34" charset="0"/>
              </a:rPr>
              <a:t>* forment des angles faibles les unes par rapport aux autres</a:t>
            </a:r>
          </a:p>
        </p:txBody>
      </p:sp>
      <p:sp>
        <p:nvSpPr>
          <p:cNvPr id="9" name="Ellipse 8"/>
          <p:cNvSpPr/>
          <p:nvPr/>
        </p:nvSpPr>
        <p:spPr>
          <a:xfrm>
            <a:off x="245808" y="4226277"/>
            <a:ext cx="2019300" cy="602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228432" y="6339063"/>
            <a:ext cx="2464136" cy="369332"/>
          </a:xfrm>
          <a:prstGeom prst="rect">
            <a:avLst/>
          </a:prstGeom>
        </p:spPr>
        <p:txBody>
          <a:bodyPr wrap="none">
            <a:spAutoFit/>
          </a:bodyPr>
          <a:lstStyle/>
          <a:p>
            <a:r>
              <a:rPr lang="en-US" b="1" dirty="0" err="1">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s.corcircle</a:t>
            </a:r>
            <a:r>
              <a:rPr lang="en-US" dirty="0">
                <a:effectLst/>
                <a:latin typeface="Consolas" panose="020B0609020204030204" pitchFamily="49" charset="0"/>
                <a:ea typeface="Cambria" panose="02040503050406030204" pitchFamily="18" charset="0"/>
                <a:cs typeface="Times New Roman" panose="02020603050405020304" pitchFamily="18" charset="0"/>
              </a:rPr>
              <a:t>(</a:t>
            </a:r>
            <a:r>
              <a:rPr lang="en-US" dirty="0" err="1">
                <a:effectLst/>
                <a:latin typeface="Consolas" panose="020B0609020204030204" pitchFamily="49" charset="0"/>
                <a:ea typeface="Cambria" panose="02040503050406030204" pitchFamily="18" charset="0"/>
                <a:cs typeface="Times New Roman" panose="02020603050405020304" pitchFamily="18" charset="0"/>
              </a:rPr>
              <a:t>pc</a:t>
            </a:r>
            <a:r>
              <a:rPr lang="en-US" b="1" dirty="0" err="1">
                <a:solidFill>
                  <a:srgbClr val="CE5C00"/>
                </a:solidFill>
                <a:effectLst/>
                <a:latin typeface="Consolas" panose="020B0609020204030204" pitchFamily="49" charset="0"/>
                <a:ea typeface="Cambria" panose="02040503050406030204" pitchFamily="18" charset="0"/>
                <a:cs typeface="Times New Roman" panose="02020603050405020304" pitchFamily="18" charset="0"/>
              </a:rPr>
              <a:t>$</a:t>
            </a:r>
            <a:r>
              <a:rPr lang="en-US" dirty="0" err="1">
                <a:effectLst/>
                <a:latin typeface="Consolas" panose="020B0609020204030204" pitchFamily="49" charset="0"/>
                <a:ea typeface="Cambria" panose="02040503050406030204" pitchFamily="18" charset="0"/>
                <a:cs typeface="Times New Roman" panose="02020603050405020304" pitchFamily="18" charset="0"/>
              </a:rPr>
              <a:t>co</a:t>
            </a:r>
            <a:r>
              <a:rPr lang="en-US" dirty="0">
                <a:effectLst/>
                <a:latin typeface="Consolas" panose="020B0609020204030204" pitchFamily="49" charset="0"/>
                <a:ea typeface="Cambria" panose="02040503050406030204" pitchFamily="18" charset="0"/>
                <a:cs typeface="Times New Roman" panose="02020603050405020304" pitchFamily="18" charset="0"/>
              </a:rPr>
              <a:t>)</a:t>
            </a:r>
            <a:endParaRPr lang="fr-FR" dirty="0"/>
          </a:p>
        </p:txBody>
      </p:sp>
      <p:sp>
        <p:nvSpPr>
          <p:cNvPr id="11" name="ZoneTexte 10"/>
          <p:cNvSpPr txBox="1"/>
          <p:nvPr/>
        </p:nvSpPr>
        <p:spPr>
          <a:xfrm>
            <a:off x="692837" y="426906"/>
            <a:ext cx="7993963" cy="461665"/>
          </a:xfrm>
          <a:prstGeom prst="rect">
            <a:avLst/>
          </a:prstGeom>
          <a:noFill/>
        </p:spPr>
        <p:txBody>
          <a:bodyPr wrap="square" rtlCol="0">
            <a:spAutoFit/>
          </a:bodyPr>
          <a:lstStyle/>
          <a:p>
            <a:r>
              <a:rPr lang="fr-FR" dirty="0">
                <a:latin typeface="Century Gothic" panose="020B0502020202020204" pitchFamily="34" charset="0"/>
              </a:rPr>
              <a:t>2 – </a:t>
            </a:r>
            <a:r>
              <a:rPr lang="fr-FR" sz="2400" u="sng" dirty="0">
                <a:latin typeface="Century Gothic" panose="020B0502020202020204" pitchFamily="34" charset="0"/>
              </a:rPr>
              <a:t>Que veulent dire</a:t>
            </a:r>
            <a:r>
              <a:rPr lang="fr-FR" dirty="0">
                <a:latin typeface="Century Gothic" panose="020B0502020202020204" pitchFamily="34" charset="0"/>
              </a:rPr>
              <a:t> ces composantes principales? </a:t>
            </a:r>
          </a:p>
        </p:txBody>
      </p:sp>
    </p:spTree>
    <p:extLst>
      <p:ext uri="{BB962C8B-B14F-4D97-AF65-F5344CB8AC3E}">
        <p14:creationId xmlns:p14="http://schemas.microsoft.com/office/powerpoint/2010/main" val="1193544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692837" y="993170"/>
            <a:ext cx="11791263" cy="646331"/>
          </a:xfrm>
          <a:prstGeom prst="rect">
            <a:avLst/>
          </a:prstGeom>
          <a:noFill/>
        </p:spPr>
        <p:txBody>
          <a:bodyPr wrap="square" rtlCol="0">
            <a:spAutoFit/>
          </a:bodyPr>
          <a:lstStyle/>
          <a:p>
            <a:r>
              <a:rPr lang="fr-FR" dirty="0">
                <a:latin typeface="Century Gothic" panose="020B0502020202020204" pitchFamily="34" charset="0"/>
              </a:rPr>
              <a:t>On représente le cercle des corrélations de l’ACP</a:t>
            </a:r>
          </a:p>
          <a:p>
            <a:endParaRPr lang="fr-FR" dirty="0">
              <a:latin typeface="Century Gothic" panose="020B0502020202020204" pitchFamily="34" charset="0"/>
            </a:endParaRPr>
          </a:p>
        </p:txBody>
      </p:sp>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40" y="1480709"/>
            <a:ext cx="5973328" cy="5227686"/>
          </a:xfrm>
          <a:prstGeom prst="rect">
            <a:avLst/>
          </a:prstGeom>
        </p:spPr>
      </p:pic>
      <p:sp>
        <p:nvSpPr>
          <p:cNvPr id="16" name="ZoneTexte 15"/>
          <p:cNvSpPr txBox="1"/>
          <p:nvPr/>
        </p:nvSpPr>
        <p:spPr>
          <a:xfrm rot="16200000">
            <a:off x="2634329" y="5295900"/>
            <a:ext cx="1565618" cy="369332"/>
          </a:xfrm>
          <a:prstGeom prst="rect">
            <a:avLst/>
          </a:prstGeom>
          <a:noFill/>
        </p:spPr>
        <p:txBody>
          <a:bodyPr wrap="square" rtlCol="0">
            <a:spAutoFit/>
          </a:bodyPr>
          <a:lstStyle/>
          <a:p>
            <a:r>
              <a:rPr lang="fr-FR" dirty="0"/>
              <a:t>Composante 2</a:t>
            </a:r>
          </a:p>
        </p:txBody>
      </p:sp>
      <p:sp>
        <p:nvSpPr>
          <p:cNvPr id="17" name="ZoneTexte 16"/>
          <p:cNvSpPr txBox="1"/>
          <p:nvPr/>
        </p:nvSpPr>
        <p:spPr>
          <a:xfrm>
            <a:off x="2818995" y="3634711"/>
            <a:ext cx="1565618" cy="369332"/>
          </a:xfrm>
          <a:prstGeom prst="rect">
            <a:avLst/>
          </a:prstGeom>
          <a:noFill/>
        </p:spPr>
        <p:txBody>
          <a:bodyPr wrap="square" rtlCol="0">
            <a:spAutoFit/>
          </a:bodyPr>
          <a:lstStyle/>
          <a:p>
            <a:r>
              <a:rPr lang="fr-FR" dirty="0"/>
              <a:t>Composante 1</a:t>
            </a:r>
          </a:p>
        </p:txBody>
      </p:sp>
      <p:sp>
        <p:nvSpPr>
          <p:cNvPr id="19" name="ZoneTexte 18"/>
          <p:cNvSpPr txBox="1"/>
          <p:nvPr/>
        </p:nvSpPr>
        <p:spPr>
          <a:xfrm>
            <a:off x="7556500" y="2104936"/>
            <a:ext cx="4432300" cy="2862322"/>
          </a:xfrm>
          <a:prstGeom prst="rect">
            <a:avLst/>
          </a:prstGeom>
          <a:solidFill>
            <a:schemeClr val="bg1">
              <a:lumMod val="95000"/>
            </a:schemeClr>
          </a:solidFill>
        </p:spPr>
        <p:txBody>
          <a:bodyPr wrap="square" rtlCol="0">
            <a:spAutoFit/>
          </a:bodyPr>
          <a:lstStyle/>
          <a:p>
            <a:r>
              <a:rPr lang="fr-FR" sz="2000" dirty="0">
                <a:latin typeface="Century Gothic" panose="020B0502020202020204" pitchFamily="34" charset="0"/>
              </a:rPr>
              <a:t>La flèche de la variable « </a:t>
            </a:r>
            <a:r>
              <a:rPr lang="fr-FR" sz="2000" dirty="0" err="1">
                <a:latin typeface="Century Gothic" panose="020B0502020202020204" pitchFamily="34" charset="0"/>
              </a:rPr>
              <a:t>prec_wetqrt_median</a:t>
            </a:r>
            <a:r>
              <a:rPr lang="fr-FR" sz="2000" dirty="0">
                <a:latin typeface="Century Gothic" panose="020B0502020202020204" pitchFamily="34" charset="0"/>
              </a:rPr>
              <a:t> »</a:t>
            </a:r>
          </a:p>
          <a:p>
            <a:endParaRPr lang="fr-FR" sz="2000" dirty="0">
              <a:latin typeface="Century Gothic" panose="020B0502020202020204" pitchFamily="34" charset="0"/>
            </a:endParaRPr>
          </a:p>
          <a:p>
            <a:r>
              <a:rPr lang="fr-FR" sz="2000" dirty="0">
                <a:latin typeface="Century Gothic" panose="020B0502020202020204" pitchFamily="34" charset="0"/>
              </a:rPr>
              <a:t>* ne forme d’angle marqué ni avec l’axe 1, ni avec l’axe 2</a:t>
            </a:r>
          </a:p>
          <a:p>
            <a:endParaRPr lang="fr-FR" sz="2000" dirty="0">
              <a:latin typeface="Century Gothic" panose="020B0502020202020204" pitchFamily="34" charset="0"/>
            </a:endParaRPr>
          </a:p>
          <a:p>
            <a:r>
              <a:rPr lang="fr-FR" sz="2000" dirty="0">
                <a:latin typeface="Century Gothic" panose="020B0502020202020204" pitchFamily="34" charset="0"/>
              </a:rPr>
              <a:t>* est également bien projetée sur les deux axes</a:t>
            </a:r>
          </a:p>
          <a:p>
            <a:endParaRPr lang="fr-FR" sz="2000" dirty="0">
              <a:latin typeface="Century Gothic" panose="020B0502020202020204" pitchFamily="34" charset="0"/>
            </a:endParaRPr>
          </a:p>
        </p:txBody>
      </p:sp>
      <p:sp>
        <p:nvSpPr>
          <p:cNvPr id="9" name="Ellipse 8"/>
          <p:cNvSpPr/>
          <p:nvPr/>
        </p:nvSpPr>
        <p:spPr>
          <a:xfrm>
            <a:off x="1397838" y="2333214"/>
            <a:ext cx="2019300" cy="602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228432" y="6339063"/>
            <a:ext cx="2464136" cy="369332"/>
          </a:xfrm>
          <a:prstGeom prst="rect">
            <a:avLst/>
          </a:prstGeom>
        </p:spPr>
        <p:txBody>
          <a:bodyPr wrap="none">
            <a:spAutoFit/>
          </a:bodyPr>
          <a:lstStyle/>
          <a:p>
            <a:r>
              <a:rPr lang="en-US" b="1" dirty="0" err="1">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s.corcircle</a:t>
            </a:r>
            <a:r>
              <a:rPr lang="en-US" dirty="0">
                <a:effectLst/>
                <a:latin typeface="Consolas" panose="020B0609020204030204" pitchFamily="49" charset="0"/>
                <a:ea typeface="Cambria" panose="02040503050406030204" pitchFamily="18" charset="0"/>
                <a:cs typeface="Times New Roman" panose="02020603050405020304" pitchFamily="18" charset="0"/>
              </a:rPr>
              <a:t>(</a:t>
            </a:r>
            <a:r>
              <a:rPr lang="en-US" dirty="0" err="1">
                <a:effectLst/>
                <a:latin typeface="Consolas" panose="020B0609020204030204" pitchFamily="49" charset="0"/>
                <a:ea typeface="Cambria" panose="02040503050406030204" pitchFamily="18" charset="0"/>
                <a:cs typeface="Times New Roman" panose="02020603050405020304" pitchFamily="18" charset="0"/>
              </a:rPr>
              <a:t>pc</a:t>
            </a:r>
            <a:r>
              <a:rPr lang="en-US" b="1" dirty="0" err="1">
                <a:solidFill>
                  <a:srgbClr val="CE5C00"/>
                </a:solidFill>
                <a:effectLst/>
                <a:latin typeface="Consolas" panose="020B0609020204030204" pitchFamily="49" charset="0"/>
                <a:ea typeface="Cambria" panose="02040503050406030204" pitchFamily="18" charset="0"/>
                <a:cs typeface="Times New Roman" panose="02020603050405020304" pitchFamily="18" charset="0"/>
              </a:rPr>
              <a:t>$</a:t>
            </a:r>
            <a:r>
              <a:rPr lang="en-US" dirty="0" err="1">
                <a:effectLst/>
                <a:latin typeface="Consolas" panose="020B0609020204030204" pitchFamily="49" charset="0"/>
                <a:ea typeface="Cambria" panose="02040503050406030204" pitchFamily="18" charset="0"/>
                <a:cs typeface="Times New Roman" panose="02020603050405020304" pitchFamily="18" charset="0"/>
              </a:rPr>
              <a:t>co</a:t>
            </a:r>
            <a:r>
              <a:rPr lang="en-US" dirty="0">
                <a:effectLst/>
                <a:latin typeface="Consolas" panose="020B0609020204030204" pitchFamily="49" charset="0"/>
                <a:ea typeface="Cambria" panose="02040503050406030204" pitchFamily="18" charset="0"/>
                <a:cs typeface="Times New Roman" panose="02020603050405020304" pitchFamily="18" charset="0"/>
              </a:rPr>
              <a:t>)</a:t>
            </a:r>
            <a:endParaRPr lang="fr-FR" dirty="0"/>
          </a:p>
        </p:txBody>
      </p:sp>
      <p:sp>
        <p:nvSpPr>
          <p:cNvPr id="11" name="ZoneTexte 10"/>
          <p:cNvSpPr txBox="1"/>
          <p:nvPr/>
        </p:nvSpPr>
        <p:spPr>
          <a:xfrm>
            <a:off x="692837" y="426906"/>
            <a:ext cx="7993963" cy="461665"/>
          </a:xfrm>
          <a:prstGeom prst="rect">
            <a:avLst/>
          </a:prstGeom>
          <a:noFill/>
        </p:spPr>
        <p:txBody>
          <a:bodyPr wrap="square" rtlCol="0">
            <a:spAutoFit/>
          </a:bodyPr>
          <a:lstStyle/>
          <a:p>
            <a:r>
              <a:rPr lang="fr-FR" dirty="0">
                <a:latin typeface="Century Gothic" panose="020B0502020202020204" pitchFamily="34" charset="0"/>
              </a:rPr>
              <a:t>2 – </a:t>
            </a:r>
            <a:r>
              <a:rPr lang="fr-FR" sz="2400" u="sng" dirty="0">
                <a:latin typeface="Century Gothic" panose="020B0502020202020204" pitchFamily="34" charset="0"/>
              </a:rPr>
              <a:t>Que veulent dire</a:t>
            </a:r>
            <a:r>
              <a:rPr lang="fr-FR" dirty="0">
                <a:latin typeface="Century Gothic" panose="020B0502020202020204" pitchFamily="34" charset="0"/>
              </a:rPr>
              <a:t> ces composantes principales? </a:t>
            </a:r>
          </a:p>
        </p:txBody>
      </p:sp>
    </p:spTree>
    <p:extLst>
      <p:ext uri="{BB962C8B-B14F-4D97-AF65-F5344CB8AC3E}">
        <p14:creationId xmlns:p14="http://schemas.microsoft.com/office/powerpoint/2010/main" val="850816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692837" y="993170"/>
            <a:ext cx="11791263" cy="646331"/>
          </a:xfrm>
          <a:prstGeom prst="rect">
            <a:avLst/>
          </a:prstGeom>
          <a:noFill/>
        </p:spPr>
        <p:txBody>
          <a:bodyPr wrap="square" rtlCol="0">
            <a:spAutoFit/>
          </a:bodyPr>
          <a:lstStyle/>
          <a:p>
            <a:r>
              <a:rPr lang="fr-FR" dirty="0">
                <a:latin typeface="Century Gothic" panose="020B0502020202020204" pitchFamily="34" charset="0"/>
              </a:rPr>
              <a:t>Penser à étudier tous les axes dont on considère qu’ils expliquent de l’inertie</a:t>
            </a:r>
          </a:p>
          <a:p>
            <a:endParaRPr lang="fr-FR" dirty="0">
              <a:latin typeface="Century Gothic" panose="020B0502020202020204" pitchFamily="34" charset="0"/>
            </a:endParaRPr>
          </a:p>
        </p:txBody>
      </p:sp>
      <p:pic>
        <p:nvPicPr>
          <p:cNvPr id="18" name="Imag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825" y="1577065"/>
            <a:ext cx="7188972" cy="5635493"/>
          </a:xfrm>
          <a:prstGeom prst="rect">
            <a:avLst/>
          </a:prstGeom>
        </p:spPr>
      </p:pic>
      <p:pic>
        <p:nvPicPr>
          <p:cNvPr id="20"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424" y="1379414"/>
            <a:ext cx="4486830" cy="3235466"/>
          </a:xfrm>
          <a:prstGeom prst="rect">
            <a:avLst/>
          </a:prstGeom>
        </p:spPr>
      </p:pic>
      <p:pic>
        <p:nvPicPr>
          <p:cNvPr id="21" name="Imag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6107"/>
            <a:ext cx="4178373" cy="3062081"/>
          </a:xfrm>
          <a:prstGeom prst="rect">
            <a:avLst/>
          </a:prstGeom>
        </p:spPr>
      </p:pic>
      <p:sp>
        <p:nvSpPr>
          <p:cNvPr id="22" name="ZoneTexte 21"/>
          <p:cNvSpPr txBox="1"/>
          <p:nvPr/>
        </p:nvSpPr>
        <p:spPr>
          <a:xfrm>
            <a:off x="1737861" y="4614880"/>
            <a:ext cx="1237563" cy="369332"/>
          </a:xfrm>
          <a:prstGeom prst="rect">
            <a:avLst/>
          </a:prstGeom>
          <a:noFill/>
        </p:spPr>
        <p:txBody>
          <a:bodyPr wrap="square" rtlCol="0">
            <a:spAutoFit/>
          </a:bodyPr>
          <a:lstStyle/>
          <a:p>
            <a:r>
              <a:rPr lang="fr-FR" dirty="0"/>
              <a:t>1 vs 2</a:t>
            </a:r>
          </a:p>
        </p:txBody>
      </p:sp>
      <p:sp>
        <p:nvSpPr>
          <p:cNvPr id="23" name="ZoneTexte 22"/>
          <p:cNvSpPr txBox="1"/>
          <p:nvPr/>
        </p:nvSpPr>
        <p:spPr>
          <a:xfrm>
            <a:off x="5956986" y="4610655"/>
            <a:ext cx="1237563" cy="369332"/>
          </a:xfrm>
          <a:prstGeom prst="rect">
            <a:avLst/>
          </a:prstGeom>
          <a:noFill/>
        </p:spPr>
        <p:txBody>
          <a:bodyPr wrap="square" rtlCol="0">
            <a:spAutoFit/>
          </a:bodyPr>
          <a:lstStyle/>
          <a:p>
            <a:r>
              <a:rPr lang="fr-FR" dirty="0"/>
              <a:t>1 vs 3</a:t>
            </a:r>
          </a:p>
        </p:txBody>
      </p:sp>
      <p:sp>
        <p:nvSpPr>
          <p:cNvPr id="24" name="ZoneTexte 23"/>
          <p:cNvSpPr txBox="1"/>
          <p:nvPr/>
        </p:nvSpPr>
        <p:spPr>
          <a:xfrm>
            <a:off x="9789661" y="4661373"/>
            <a:ext cx="1237563" cy="369332"/>
          </a:xfrm>
          <a:prstGeom prst="rect">
            <a:avLst/>
          </a:prstGeom>
          <a:noFill/>
        </p:spPr>
        <p:txBody>
          <a:bodyPr wrap="square" rtlCol="0">
            <a:spAutoFit/>
          </a:bodyPr>
          <a:lstStyle/>
          <a:p>
            <a:r>
              <a:rPr lang="fr-FR" dirty="0"/>
              <a:t>2 vs 3</a:t>
            </a:r>
          </a:p>
        </p:txBody>
      </p:sp>
      <p:sp>
        <p:nvSpPr>
          <p:cNvPr id="25" name="Rectangle 24"/>
          <p:cNvSpPr/>
          <p:nvPr/>
        </p:nvSpPr>
        <p:spPr>
          <a:xfrm>
            <a:off x="228432" y="6339063"/>
            <a:ext cx="3983783" cy="369332"/>
          </a:xfrm>
          <a:prstGeom prst="rect">
            <a:avLst/>
          </a:prstGeom>
        </p:spPr>
        <p:txBody>
          <a:bodyPr wrap="none">
            <a:spAutoFit/>
          </a:bodyPr>
          <a:lstStyle/>
          <a:p>
            <a:r>
              <a:rPr lang="en-US" b="1" dirty="0" err="1">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s.corcircle</a:t>
            </a:r>
            <a:r>
              <a:rPr lang="en-US" dirty="0">
                <a:effectLst/>
                <a:latin typeface="Consolas" panose="020B0609020204030204" pitchFamily="49" charset="0"/>
                <a:ea typeface="Cambria" panose="02040503050406030204" pitchFamily="18" charset="0"/>
                <a:cs typeface="Times New Roman" panose="02020603050405020304" pitchFamily="18" charset="0"/>
              </a:rPr>
              <a:t>(</a:t>
            </a:r>
            <a:r>
              <a:rPr lang="en-US" dirty="0" err="1">
                <a:effectLst/>
                <a:latin typeface="Consolas" panose="020B0609020204030204" pitchFamily="49" charset="0"/>
                <a:ea typeface="Cambria" panose="02040503050406030204" pitchFamily="18" charset="0"/>
                <a:cs typeface="Times New Roman" panose="02020603050405020304" pitchFamily="18" charset="0"/>
              </a:rPr>
              <a:t>pc</a:t>
            </a:r>
            <a:r>
              <a:rPr lang="en-US" b="1" dirty="0" err="1">
                <a:solidFill>
                  <a:srgbClr val="CE5C00"/>
                </a:solidFill>
                <a:effectLst/>
                <a:latin typeface="Consolas" panose="020B0609020204030204" pitchFamily="49" charset="0"/>
                <a:ea typeface="Cambria" panose="02040503050406030204" pitchFamily="18" charset="0"/>
                <a:cs typeface="Times New Roman" panose="02020603050405020304" pitchFamily="18" charset="0"/>
              </a:rPr>
              <a:t>$</a:t>
            </a:r>
            <a:r>
              <a:rPr lang="en-US" dirty="0" err="1">
                <a:effectLst/>
                <a:latin typeface="Consolas" panose="020B0609020204030204" pitchFamily="49" charset="0"/>
                <a:ea typeface="Cambria" panose="02040503050406030204" pitchFamily="18" charset="0"/>
                <a:cs typeface="Times New Roman" panose="02020603050405020304" pitchFamily="18" charset="0"/>
              </a:rPr>
              <a:t>co,xax</a:t>
            </a:r>
            <a:r>
              <a:rPr lang="en-US" dirty="0">
                <a:effectLst/>
                <a:latin typeface="Consolas" panose="020B0609020204030204" pitchFamily="49" charset="0"/>
                <a:ea typeface="Cambria" panose="02040503050406030204" pitchFamily="18" charset="0"/>
                <a:cs typeface="Times New Roman" panose="02020603050405020304" pitchFamily="18" charset="0"/>
              </a:rPr>
              <a:t>=1,yax=2)</a:t>
            </a:r>
            <a:endParaRPr lang="fr-FR" dirty="0"/>
          </a:p>
        </p:txBody>
      </p:sp>
      <p:sp>
        <p:nvSpPr>
          <p:cNvPr id="26" name="ZoneTexte 25"/>
          <p:cNvSpPr txBox="1"/>
          <p:nvPr/>
        </p:nvSpPr>
        <p:spPr>
          <a:xfrm>
            <a:off x="692837" y="426906"/>
            <a:ext cx="7993963" cy="461665"/>
          </a:xfrm>
          <a:prstGeom prst="rect">
            <a:avLst/>
          </a:prstGeom>
          <a:noFill/>
        </p:spPr>
        <p:txBody>
          <a:bodyPr wrap="square" rtlCol="0">
            <a:spAutoFit/>
          </a:bodyPr>
          <a:lstStyle/>
          <a:p>
            <a:r>
              <a:rPr lang="fr-FR" dirty="0">
                <a:latin typeface="Century Gothic" panose="020B0502020202020204" pitchFamily="34" charset="0"/>
              </a:rPr>
              <a:t>2 – </a:t>
            </a:r>
            <a:r>
              <a:rPr lang="fr-FR" sz="2400" u="sng" dirty="0">
                <a:latin typeface="Century Gothic" panose="020B0502020202020204" pitchFamily="34" charset="0"/>
              </a:rPr>
              <a:t>Que veulent dire</a:t>
            </a:r>
            <a:r>
              <a:rPr lang="fr-FR" dirty="0">
                <a:latin typeface="Century Gothic" panose="020B0502020202020204" pitchFamily="34" charset="0"/>
              </a:rPr>
              <a:t> ces composantes principales? </a:t>
            </a:r>
          </a:p>
        </p:txBody>
      </p:sp>
    </p:spTree>
    <p:extLst>
      <p:ext uri="{BB962C8B-B14F-4D97-AF65-F5344CB8AC3E}">
        <p14:creationId xmlns:p14="http://schemas.microsoft.com/office/powerpoint/2010/main" val="20861317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3797" y="1577065"/>
            <a:ext cx="4032000" cy="3160717"/>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424" y="1379414"/>
            <a:ext cx="4486830" cy="3235466"/>
          </a:xfrm>
          <a:prstGeom prst="rect">
            <a:avLst/>
          </a:prstGeom>
        </p:spPr>
      </p:pic>
      <p:sp>
        <p:nvSpPr>
          <p:cNvPr id="6" name="ZoneTexte 5"/>
          <p:cNvSpPr txBox="1"/>
          <p:nvPr/>
        </p:nvSpPr>
        <p:spPr>
          <a:xfrm>
            <a:off x="692837" y="993170"/>
            <a:ext cx="11791263" cy="646331"/>
          </a:xfrm>
          <a:prstGeom prst="rect">
            <a:avLst/>
          </a:prstGeom>
          <a:noFill/>
        </p:spPr>
        <p:txBody>
          <a:bodyPr wrap="square" rtlCol="0">
            <a:spAutoFit/>
          </a:bodyPr>
          <a:lstStyle/>
          <a:p>
            <a:r>
              <a:rPr lang="fr-FR" dirty="0">
                <a:latin typeface="Century Gothic" panose="020B0502020202020204" pitchFamily="34" charset="0"/>
              </a:rPr>
              <a:t>On interprète: </a:t>
            </a:r>
          </a:p>
          <a:p>
            <a:endParaRPr lang="fr-FR" dirty="0">
              <a:latin typeface="Century Gothic" panose="020B0502020202020204" pitchFamily="34" charset="0"/>
            </a:endParaRPr>
          </a:p>
        </p:txBody>
      </p:sp>
      <p:sp>
        <p:nvSpPr>
          <p:cNvPr id="5" name="ZoneTexte 4"/>
          <p:cNvSpPr txBox="1"/>
          <p:nvPr/>
        </p:nvSpPr>
        <p:spPr>
          <a:xfrm>
            <a:off x="1737861" y="4614880"/>
            <a:ext cx="1237563" cy="369332"/>
          </a:xfrm>
          <a:prstGeom prst="rect">
            <a:avLst/>
          </a:prstGeom>
          <a:noFill/>
        </p:spPr>
        <p:txBody>
          <a:bodyPr wrap="square" rtlCol="0">
            <a:spAutoFit/>
          </a:bodyPr>
          <a:lstStyle/>
          <a:p>
            <a:r>
              <a:rPr lang="fr-FR" dirty="0"/>
              <a:t>1 vs 2</a:t>
            </a:r>
          </a:p>
        </p:txBody>
      </p:sp>
      <p:sp>
        <p:nvSpPr>
          <p:cNvPr id="13" name="ZoneTexte 12"/>
          <p:cNvSpPr txBox="1"/>
          <p:nvPr/>
        </p:nvSpPr>
        <p:spPr>
          <a:xfrm>
            <a:off x="5956986" y="4610655"/>
            <a:ext cx="1237563" cy="369332"/>
          </a:xfrm>
          <a:prstGeom prst="rect">
            <a:avLst/>
          </a:prstGeom>
          <a:noFill/>
        </p:spPr>
        <p:txBody>
          <a:bodyPr wrap="square" rtlCol="0">
            <a:spAutoFit/>
          </a:bodyPr>
          <a:lstStyle/>
          <a:p>
            <a:r>
              <a:rPr lang="fr-FR" dirty="0"/>
              <a:t>1 vs 3</a:t>
            </a:r>
          </a:p>
        </p:txBody>
      </p:sp>
      <p:sp>
        <p:nvSpPr>
          <p:cNvPr id="15" name="ZoneTexte 14"/>
          <p:cNvSpPr txBox="1"/>
          <p:nvPr/>
        </p:nvSpPr>
        <p:spPr>
          <a:xfrm>
            <a:off x="9789661" y="4661373"/>
            <a:ext cx="1237563" cy="369332"/>
          </a:xfrm>
          <a:prstGeom prst="rect">
            <a:avLst/>
          </a:prstGeom>
          <a:noFill/>
        </p:spPr>
        <p:txBody>
          <a:bodyPr wrap="square" rtlCol="0">
            <a:spAutoFit/>
          </a:bodyPr>
          <a:lstStyle/>
          <a:p>
            <a:r>
              <a:rPr lang="fr-FR" dirty="0"/>
              <a:t>2 vs 3</a:t>
            </a:r>
          </a:p>
        </p:txBody>
      </p:sp>
      <p:sp>
        <p:nvSpPr>
          <p:cNvPr id="10" name="ZoneTexte 9"/>
          <p:cNvSpPr txBox="1"/>
          <p:nvPr/>
        </p:nvSpPr>
        <p:spPr>
          <a:xfrm>
            <a:off x="222937" y="4993064"/>
            <a:ext cx="11791263" cy="2031325"/>
          </a:xfrm>
          <a:prstGeom prst="rect">
            <a:avLst/>
          </a:prstGeom>
          <a:noFill/>
        </p:spPr>
        <p:txBody>
          <a:bodyPr wrap="square" rtlCol="0">
            <a:spAutoFit/>
          </a:bodyPr>
          <a:lstStyle/>
          <a:p>
            <a:r>
              <a:rPr lang="fr-FR" u="sng" dirty="0">
                <a:latin typeface="Century Gothic" panose="020B0502020202020204" pitchFamily="34" charset="0"/>
              </a:rPr>
              <a:t>La composante 1 </a:t>
            </a:r>
            <a:r>
              <a:rPr lang="fr-FR" dirty="0">
                <a:latin typeface="Century Gothic" panose="020B0502020202020204" pitchFamily="34" charset="0"/>
              </a:rPr>
              <a:t>sépare des sites de haute altitude, avec de fortes précipitations pendant l’été, à des sites de basse altitude où il fait chaud et où les précipitations sont saisonnières</a:t>
            </a:r>
          </a:p>
          <a:p>
            <a:endParaRPr lang="fr-FR" dirty="0">
              <a:latin typeface="Century Gothic" panose="020B0502020202020204" pitchFamily="34" charset="0"/>
            </a:endParaRPr>
          </a:p>
          <a:p>
            <a:r>
              <a:rPr lang="fr-FR" u="sng" dirty="0">
                <a:latin typeface="Century Gothic" panose="020B0502020202020204" pitchFamily="34" charset="0"/>
              </a:rPr>
              <a:t>La composante 2 </a:t>
            </a:r>
            <a:r>
              <a:rPr lang="fr-FR" dirty="0">
                <a:latin typeface="Century Gothic" panose="020B0502020202020204" pitchFamily="34" charset="0"/>
              </a:rPr>
              <a:t>sépare des sites peu vs très saisonniers du point de vue des températures</a:t>
            </a:r>
          </a:p>
          <a:p>
            <a:endParaRPr lang="fr-FR" u="sng" dirty="0">
              <a:latin typeface="Century Gothic" panose="020B0502020202020204" pitchFamily="34" charset="0"/>
            </a:endParaRPr>
          </a:p>
          <a:p>
            <a:r>
              <a:rPr lang="fr-FR" u="sng" dirty="0">
                <a:latin typeface="Century Gothic" panose="020B0502020202020204" pitchFamily="34" charset="0"/>
              </a:rPr>
              <a:t>La composante 3 </a:t>
            </a:r>
            <a:r>
              <a:rPr lang="fr-FR" dirty="0">
                <a:latin typeface="Century Gothic" panose="020B0502020202020204" pitchFamily="34" charset="0"/>
              </a:rPr>
              <a:t>sépare des sites très vs peu saisonniers du point de vue des précipitations</a:t>
            </a:r>
          </a:p>
          <a:p>
            <a:endParaRPr lang="fr-FR" dirty="0">
              <a:latin typeface="Century Gothic" panose="020B0502020202020204" pitchFamily="34" charset="0"/>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6107"/>
            <a:ext cx="4178373" cy="3062081"/>
          </a:xfrm>
          <a:prstGeom prst="rect">
            <a:avLst/>
          </a:prstGeom>
        </p:spPr>
      </p:pic>
      <p:sp>
        <p:nvSpPr>
          <p:cNvPr id="14" name="ZoneTexte 13"/>
          <p:cNvSpPr txBox="1"/>
          <p:nvPr/>
        </p:nvSpPr>
        <p:spPr>
          <a:xfrm>
            <a:off x="692837" y="426906"/>
            <a:ext cx="7993963" cy="461665"/>
          </a:xfrm>
          <a:prstGeom prst="rect">
            <a:avLst/>
          </a:prstGeom>
          <a:noFill/>
        </p:spPr>
        <p:txBody>
          <a:bodyPr wrap="square" rtlCol="0">
            <a:spAutoFit/>
          </a:bodyPr>
          <a:lstStyle/>
          <a:p>
            <a:r>
              <a:rPr lang="fr-FR" dirty="0">
                <a:latin typeface="Century Gothic" panose="020B0502020202020204" pitchFamily="34" charset="0"/>
              </a:rPr>
              <a:t>2 – </a:t>
            </a:r>
            <a:r>
              <a:rPr lang="fr-FR" sz="2400" u="sng" dirty="0">
                <a:latin typeface="Century Gothic" panose="020B0502020202020204" pitchFamily="34" charset="0"/>
              </a:rPr>
              <a:t>Que veulent dire</a:t>
            </a:r>
            <a:r>
              <a:rPr lang="fr-FR" dirty="0">
                <a:latin typeface="Century Gothic" panose="020B0502020202020204" pitchFamily="34" charset="0"/>
              </a:rPr>
              <a:t> ces composantes principales? </a:t>
            </a:r>
          </a:p>
        </p:txBody>
      </p:sp>
    </p:spTree>
    <p:extLst>
      <p:ext uri="{BB962C8B-B14F-4D97-AF65-F5344CB8AC3E}">
        <p14:creationId xmlns:p14="http://schemas.microsoft.com/office/powerpoint/2010/main" val="240558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692837" y="993170"/>
            <a:ext cx="11791263" cy="646331"/>
          </a:xfrm>
          <a:prstGeom prst="rect">
            <a:avLst/>
          </a:prstGeom>
          <a:noFill/>
        </p:spPr>
        <p:txBody>
          <a:bodyPr wrap="square" rtlCol="0">
            <a:spAutoFit/>
          </a:bodyPr>
          <a:lstStyle/>
          <a:p>
            <a:r>
              <a:rPr lang="fr-FR" dirty="0">
                <a:latin typeface="Century Gothic" panose="020B0502020202020204" pitchFamily="34" charset="0"/>
              </a:rPr>
              <a:t>Si l’interprétation est ambigüe, on peut se référer: </a:t>
            </a:r>
          </a:p>
          <a:p>
            <a:endParaRPr lang="fr-FR" dirty="0">
              <a:latin typeface="Century Gothic" panose="020B0502020202020204" pitchFamily="34" charset="0"/>
            </a:endParaRPr>
          </a:p>
        </p:txBody>
      </p:sp>
      <p:pic>
        <p:nvPicPr>
          <p:cNvPr id="18" name="Imag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 y="1909762"/>
            <a:ext cx="4240170" cy="2179638"/>
          </a:xfrm>
          <a:prstGeom prst="rect">
            <a:avLst/>
          </a:prstGeom>
        </p:spPr>
      </p:pic>
      <p:sp>
        <p:nvSpPr>
          <p:cNvPr id="19" name="ZoneTexte 18"/>
          <p:cNvSpPr txBox="1"/>
          <p:nvPr/>
        </p:nvSpPr>
        <p:spPr>
          <a:xfrm>
            <a:off x="552450" y="4089400"/>
            <a:ext cx="4794250" cy="1815882"/>
          </a:xfrm>
          <a:prstGeom prst="rect">
            <a:avLst/>
          </a:prstGeom>
          <a:noFill/>
        </p:spPr>
        <p:txBody>
          <a:bodyPr wrap="square" rtlCol="0">
            <a:spAutoFit/>
          </a:bodyPr>
          <a:lstStyle/>
          <a:p>
            <a:r>
              <a:rPr lang="fr-FR" dirty="0">
                <a:latin typeface="Century Gothic" panose="020B0502020202020204" pitchFamily="34" charset="0"/>
              </a:rPr>
              <a:t>À la </a:t>
            </a:r>
            <a:r>
              <a:rPr lang="fr-FR" sz="2000" u="sng" dirty="0">
                <a:latin typeface="Century Gothic" panose="020B0502020202020204" pitchFamily="34" charset="0"/>
              </a:rPr>
              <a:t>contribution absolue des variables </a:t>
            </a:r>
            <a:r>
              <a:rPr lang="fr-FR" dirty="0">
                <a:latin typeface="Century Gothic" panose="020B0502020202020204" pitchFamily="34" charset="0"/>
              </a:rPr>
              <a:t>à chaque axe,</a:t>
            </a:r>
          </a:p>
          <a:p>
            <a:r>
              <a:rPr lang="fr-FR" dirty="0">
                <a:latin typeface="Century Gothic" panose="020B0502020202020204" pitchFamily="34" charset="0"/>
              </a:rPr>
              <a:t>mesurée en % d’inertie expliquée sur l’axe</a:t>
            </a:r>
          </a:p>
          <a:p>
            <a:r>
              <a:rPr lang="fr-FR" dirty="0">
                <a:latin typeface="Century Gothic" panose="020B0502020202020204" pitchFamily="34" charset="0"/>
              </a:rPr>
              <a:t>(100 % par axe)</a:t>
            </a:r>
          </a:p>
          <a:p>
            <a:endParaRPr lang="fr-FR" dirty="0">
              <a:latin typeface="Century Gothic" panose="020B0502020202020204" pitchFamily="34" charset="0"/>
            </a:endParaRPr>
          </a:p>
        </p:txBody>
      </p:sp>
      <p:pic>
        <p:nvPicPr>
          <p:cNvPr id="20"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4899" y="1909762"/>
            <a:ext cx="4531677" cy="2179638"/>
          </a:xfrm>
          <a:prstGeom prst="rect">
            <a:avLst/>
          </a:prstGeom>
        </p:spPr>
      </p:pic>
      <p:sp>
        <p:nvSpPr>
          <p:cNvPr id="21" name="ZoneTexte 20"/>
          <p:cNvSpPr txBox="1"/>
          <p:nvPr/>
        </p:nvSpPr>
        <p:spPr>
          <a:xfrm>
            <a:off x="6184899" y="4089400"/>
            <a:ext cx="4794250" cy="1538883"/>
          </a:xfrm>
          <a:prstGeom prst="rect">
            <a:avLst/>
          </a:prstGeom>
          <a:noFill/>
        </p:spPr>
        <p:txBody>
          <a:bodyPr wrap="square" rtlCol="0">
            <a:spAutoFit/>
          </a:bodyPr>
          <a:lstStyle/>
          <a:p>
            <a:r>
              <a:rPr lang="fr-FR" dirty="0">
                <a:latin typeface="Century Gothic" panose="020B0502020202020204" pitchFamily="34" charset="0"/>
              </a:rPr>
              <a:t>À la </a:t>
            </a:r>
            <a:r>
              <a:rPr lang="fr-FR" sz="2000" u="sng" dirty="0">
                <a:latin typeface="Century Gothic" panose="020B0502020202020204" pitchFamily="34" charset="0"/>
              </a:rPr>
              <a:t>contribution relative des variables </a:t>
            </a:r>
            <a:r>
              <a:rPr lang="fr-FR" dirty="0">
                <a:latin typeface="Century Gothic" panose="020B0502020202020204" pitchFamily="34" charset="0"/>
              </a:rPr>
              <a:t>à chaque axe,</a:t>
            </a:r>
          </a:p>
          <a:p>
            <a:r>
              <a:rPr lang="fr-FR" dirty="0">
                <a:latin typeface="Century Gothic" panose="020B0502020202020204" pitchFamily="34" charset="0"/>
              </a:rPr>
              <a:t>mesurée comme le cos² de l’angle entre chaque variable et chaque axe</a:t>
            </a:r>
          </a:p>
          <a:p>
            <a:endParaRPr lang="fr-FR" dirty="0">
              <a:latin typeface="Century Gothic" panose="020B0502020202020204" pitchFamily="34" charset="0"/>
            </a:endParaRPr>
          </a:p>
        </p:txBody>
      </p:sp>
      <p:sp>
        <p:nvSpPr>
          <p:cNvPr id="22" name="Rectangle 21"/>
          <p:cNvSpPr/>
          <p:nvPr/>
        </p:nvSpPr>
        <p:spPr>
          <a:xfrm>
            <a:off x="552450" y="6084372"/>
            <a:ext cx="4490332" cy="369332"/>
          </a:xfrm>
          <a:prstGeom prst="rect">
            <a:avLst/>
          </a:prstGeom>
        </p:spPr>
        <p:txBody>
          <a:bodyPr wrap="none">
            <a:spAutoFit/>
          </a:bodyPr>
          <a:lstStyle/>
          <a:p>
            <a:pPr latinLnBrk="1">
              <a:spcAft>
                <a:spcPts val="1000"/>
              </a:spcAft>
            </a:pPr>
            <a:r>
              <a:rPr lang="en-US" b="1" dirty="0" err="1">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inertia.dudi</a:t>
            </a:r>
            <a:r>
              <a:rPr lang="en-US" dirty="0">
                <a:effectLst/>
                <a:latin typeface="Consolas" panose="020B0609020204030204" pitchFamily="49" charset="0"/>
                <a:ea typeface="Cambria" panose="02040503050406030204" pitchFamily="18" charset="0"/>
                <a:cs typeface="Times New Roman" panose="02020603050405020304" pitchFamily="18" charset="0"/>
              </a:rPr>
              <a:t>(pc, </a:t>
            </a:r>
            <a:r>
              <a:rPr lang="en-US" dirty="0" err="1">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col.inertia</a:t>
            </a:r>
            <a:r>
              <a:rPr lang="en-US" dirty="0">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a:t>
            </a:r>
            <a:r>
              <a:rPr lang="en-US" dirty="0">
                <a:solidFill>
                  <a:srgbClr val="8F5902"/>
                </a:solidFill>
                <a:effectLst/>
                <a:latin typeface="Consolas" panose="020B0609020204030204" pitchFamily="49" charset="0"/>
                <a:ea typeface="Cambria" panose="02040503050406030204" pitchFamily="18" charset="0"/>
                <a:cs typeface="Times New Roman" panose="02020603050405020304" pitchFamily="18" charset="0"/>
              </a:rPr>
              <a:t>TRUE</a:t>
            </a:r>
            <a:r>
              <a:rPr lang="en-US" dirty="0">
                <a:effectLst/>
                <a:latin typeface="Consolas" panose="020B0609020204030204" pitchFamily="49" charset="0"/>
                <a:ea typeface="Cambria" panose="02040503050406030204" pitchFamily="18" charset="0"/>
                <a:cs typeface="Times New Roman" panose="02020603050405020304" pitchFamily="18" charset="0"/>
              </a:rPr>
              <a:t>)</a:t>
            </a:r>
            <a:endParaRPr lang="fr-FR"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23" name="ZoneTexte 22"/>
          <p:cNvSpPr txBox="1"/>
          <p:nvPr/>
        </p:nvSpPr>
        <p:spPr>
          <a:xfrm>
            <a:off x="692837" y="426906"/>
            <a:ext cx="7993963" cy="461665"/>
          </a:xfrm>
          <a:prstGeom prst="rect">
            <a:avLst/>
          </a:prstGeom>
          <a:noFill/>
        </p:spPr>
        <p:txBody>
          <a:bodyPr wrap="square" rtlCol="0">
            <a:spAutoFit/>
          </a:bodyPr>
          <a:lstStyle/>
          <a:p>
            <a:r>
              <a:rPr lang="fr-FR" dirty="0">
                <a:latin typeface="Century Gothic" panose="020B0502020202020204" pitchFamily="34" charset="0"/>
              </a:rPr>
              <a:t>2 – </a:t>
            </a:r>
            <a:r>
              <a:rPr lang="fr-FR" sz="2400" u="sng" dirty="0">
                <a:latin typeface="Century Gothic" panose="020B0502020202020204" pitchFamily="34" charset="0"/>
              </a:rPr>
              <a:t>Que veulent dire</a:t>
            </a:r>
            <a:r>
              <a:rPr lang="fr-FR" dirty="0">
                <a:latin typeface="Century Gothic" panose="020B0502020202020204" pitchFamily="34" charset="0"/>
              </a:rPr>
              <a:t> ces composantes principales? </a:t>
            </a:r>
          </a:p>
        </p:txBody>
      </p:sp>
    </p:spTree>
    <p:extLst>
      <p:ext uri="{BB962C8B-B14F-4D97-AF65-F5344CB8AC3E}">
        <p14:creationId xmlns:p14="http://schemas.microsoft.com/office/powerpoint/2010/main" val="801912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692837" y="426906"/>
            <a:ext cx="11130863" cy="461665"/>
          </a:xfrm>
          <a:prstGeom prst="rect">
            <a:avLst/>
          </a:prstGeom>
          <a:noFill/>
        </p:spPr>
        <p:txBody>
          <a:bodyPr wrap="square" rtlCol="0">
            <a:spAutoFit/>
          </a:bodyPr>
          <a:lstStyle/>
          <a:p>
            <a:r>
              <a:rPr lang="fr-FR" dirty="0">
                <a:latin typeface="Century Gothic" panose="020B0502020202020204" pitchFamily="34" charset="0"/>
              </a:rPr>
              <a:t>3 – </a:t>
            </a:r>
            <a:r>
              <a:rPr lang="fr-FR" sz="2400" u="sng" dirty="0">
                <a:latin typeface="Century Gothic" panose="020B0502020202020204" pitchFamily="34" charset="0"/>
              </a:rPr>
              <a:t>Comment se répartissent les points </a:t>
            </a:r>
            <a:r>
              <a:rPr lang="fr-FR" dirty="0">
                <a:latin typeface="Century Gothic" panose="020B0502020202020204" pitchFamily="34" charset="0"/>
              </a:rPr>
              <a:t> sur ces composantes principales? </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730" y="1072235"/>
            <a:ext cx="8601075" cy="4911052"/>
          </a:xfrm>
          <a:prstGeom prst="rect">
            <a:avLst/>
          </a:prstGeom>
        </p:spPr>
      </p:pic>
      <p:sp>
        <p:nvSpPr>
          <p:cNvPr id="10" name="ZoneTexte 9"/>
          <p:cNvSpPr txBox="1"/>
          <p:nvPr/>
        </p:nvSpPr>
        <p:spPr>
          <a:xfrm rot="16200000">
            <a:off x="6685629" y="5890525"/>
            <a:ext cx="1565618" cy="369332"/>
          </a:xfrm>
          <a:prstGeom prst="rect">
            <a:avLst/>
          </a:prstGeom>
          <a:noFill/>
        </p:spPr>
        <p:txBody>
          <a:bodyPr wrap="square" rtlCol="0">
            <a:spAutoFit/>
          </a:bodyPr>
          <a:lstStyle/>
          <a:p>
            <a:r>
              <a:rPr lang="fr-FR" dirty="0"/>
              <a:t>Composante 2</a:t>
            </a:r>
          </a:p>
        </p:txBody>
      </p:sp>
      <p:sp>
        <p:nvSpPr>
          <p:cNvPr id="11" name="ZoneTexte 10"/>
          <p:cNvSpPr txBox="1"/>
          <p:nvPr/>
        </p:nvSpPr>
        <p:spPr>
          <a:xfrm>
            <a:off x="10350095" y="3647411"/>
            <a:ext cx="1565618" cy="369332"/>
          </a:xfrm>
          <a:prstGeom prst="rect">
            <a:avLst/>
          </a:prstGeom>
          <a:noFill/>
        </p:spPr>
        <p:txBody>
          <a:bodyPr wrap="square" rtlCol="0">
            <a:spAutoFit/>
          </a:bodyPr>
          <a:lstStyle/>
          <a:p>
            <a:r>
              <a:rPr lang="fr-FR" dirty="0"/>
              <a:t>Composante 1</a:t>
            </a:r>
          </a:p>
        </p:txBody>
      </p:sp>
      <p:sp>
        <p:nvSpPr>
          <p:cNvPr id="12" name="ZoneTexte 11"/>
          <p:cNvSpPr txBox="1"/>
          <p:nvPr/>
        </p:nvSpPr>
        <p:spPr>
          <a:xfrm>
            <a:off x="1510742" y="975329"/>
            <a:ext cx="9048063" cy="1292662"/>
          </a:xfrm>
          <a:prstGeom prst="rect">
            <a:avLst/>
          </a:prstGeom>
          <a:solidFill>
            <a:schemeClr val="bg1">
              <a:lumMod val="95000"/>
            </a:schemeClr>
          </a:solidFill>
        </p:spPr>
        <p:txBody>
          <a:bodyPr wrap="square" rtlCol="0">
            <a:spAutoFit/>
          </a:bodyPr>
          <a:lstStyle/>
          <a:p>
            <a:r>
              <a:rPr lang="fr-FR" dirty="0">
                <a:latin typeface="Century Gothic" panose="020B0502020202020204" pitchFamily="34" charset="0"/>
              </a:rPr>
              <a:t>Chacune des k composantes d’une ACP est une </a:t>
            </a:r>
            <a:r>
              <a:rPr lang="fr-FR" sz="2400" u="sng" dirty="0">
                <a:latin typeface="Century Gothic" panose="020B0502020202020204" pitchFamily="34" charset="0"/>
              </a:rPr>
              <a:t>combinaison linéaire </a:t>
            </a:r>
            <a:r>
              <a:rPr lang="fr-FR" dirty="0">
                <a:latin typeface="Century Gothic" panose="020B0502020202020204" pitchFamily="34" charset="0"/>
              </a:rPr>
              <a:t>de toutes les variables centrées-réduites</a:t>
            </a:r>
          </a:p>
          <a:p>
            <a:endParaRPr lang="fr-FR" dirty="0">
              <a:latin typeface="Century Gothic" panose="020B0502020202020204" pitchFamily="34" charset="0"/>
            </a:endParaRPr>
          </a:p>
          <a:p>
            <a:r>
              <a:rPr lang="fr-FR" dirty="0" err="1">
                <a:latin typeface="Century Gothic" panose="020B0502020202020204" pitchFamily="34" charset="0"/>
              </a:rPr>
              <a:t>U</a:t>
            </a:r>
            <a:r>
              <a:rPr lang="fr-FR" baseline="-25000" dirty="0" err="1">
                <a:latin typeface="Century Gothic" panose="020B0502020202020204" pitchFamily="34" charset="0"/>
              </a:rPr>
              <a:t>k,i</a:t>
            </a:r>
            <a:r>
              <a:rPr lang="fr-FR" dirty="0">
                <a:latin typeface="Century Gothic" panose="020B0502020202020204" pitchFamily="34" charset="0"/>
              </a:rPr>
              <a:t>= </a:t>
            </a:r>
            <a:r>
              <a:rPr lang="el-GR" dirty="0">
                <a:latin typeface="Century Gothic" panose="020B0502020202020204" pitchFamily="34" charset="0"/>
              </a:rPr>
              <a:t>β</a:t>
            </a:r>
            <a:r>
              <a:rPr lang="fr-FR" baseline="-25000" dirty="0">
                <a:latin typeface="Century Gothic" panose="020B0502020202020204" pitchFamily="34" charset="0"/>
              </a:rPr>
              <a:t>1</a:t>
            </a:r>
            <a:r>
              <a:rPr lang="el-GR" dirty="0">
                <a:latin typeface="Century Gothic" panose="020B0502020202020204" pitchFamily="34" charset="0"/>
              </a:rPr>
              <a:t>×</a:t>
            </a:r>
            <a:r>
              <a:rPr lang="fr-FR" dirty="0">
                <a:latin typeface="Century Gothic" panose="020B0502020202020204" pitchFamily="34" charset="0"/>
              </a:rPr>
              <a:t>V1</a:t>
            </a:r>
            <a:r>
              <a:rPr lang="fr-FR" baseline="-25000" dirty="0">
                <a:latin typeface="Century Gothic" panose="020B0502020202020204" pitchFamily="34" charset="0"/>
              </a:rPr>
              <a:t>i</a:t>
            </a:r>
            <a:r>
              <a:rPr lang="fr-FR" dirty="0">
                <a:latin typeface="Century Gothic" panose="020B0502020202020204" pitchFamily="34" charset="0"/>
              </a:rPr>
              <a:t> + </a:t>
            </a:r>
            <a:r>
              <a:rPr lang="el-GR" dirty="0">
                <a:latin typeface="Century Gothic" panose="020B0502020202020204" pitchFamily="34" charset="0"/>
              </a:rPr>
              <a:t>β</a:t>
            </a:r>
            <a:r>
              <a:rPr lang="fr-FR" baseline="-25000" dirty="0">
                <a:latin typeface="Century Gothic" panose="020B0502020202020204" pitchFamily="34" charset="0"/>
              </a:rPr>
              <a:t>2</a:t>
            </a:r>
            <a:r>
              <a:rPr lang="el-GR" dirty="0">
                <a:latin typeface="Century Gothic" panose="020B0502020202020204" pitchFamily="34" charset="0"/>
              </a:rPr>
              <a:t>×</a:t>
            </a:r>
            <a:r>
              <a:rPr lang="fr-FR" dirty="0">
                <a:latin typeface="Century Gothic" panose="020B0502020202020204" pitchFamily="34" charset="0"/>
              </a:rPr>
              <a:t>V2</a:t>
            </a:r>
            <a:r>
              <a:rPr lang="fr-FR" baseline="-25000" dirty="0">
                <a:latin typeface="Century Gothic" panose="020B0502020202020204" pitchFamily="34" charset="0"/>
              </a:rPr>
              <a:t>i</a:t>
            </a:r>
            <a:r>
              <a:rPr lang="fr-FR" dirty="0">
                <a:latin typeface="Century Gothic" panose="020B0502020202020204" pitchFamily="34" charset="0"/>
              </a:rPr>
              <a:t> + … </a:t>
            </a:r>
            <a:r>
              <a:rPr lang="el-GR" dirty="0">
                <a:latin typeface="Century Gothic" panose="020B0502020202020204" pitchFamily="34" charset="0"/>
              </a:rPr>
              <a:t>β</a:t>
            </a:r>
            <a:r>
              <a:rPr lang="fr-FR" baseline="-25000" dirty="0">
                <a:latin typeface="Century Gothic" panose="020B0502020202020204" pitchFamily="34" charset="0"/>
              </a:rPr>
              <a:t>j</a:t>
            </a:r>
            <a:r>
              <a:rPr lang="el-GR" dirty="0">
                <a:latin typeface="Century Gothic" panose="020B0502020202020204" pitchFamily="34" charset="0"/>
              </a:rPr>
              <a:t>×</a:t>
            </a:r>
            <a:r>
              <a:rPr lang="fr-FR" dirty="0" err="1">
                <a:latin typeface="Century Gothic" panose="020B0502020202020204" pitchFamily="34" charset="0"/>
              </a:rPr>
              <a:t>VJ</a:t>
            </a:r>
            <a:r>
              <a:rPr lang="fr-FR" baseline="-25000" dirty="0" err="1">
                <a:latin typeface="Century Gothic" panose="020B0502020202020204" pitchFamily="34" charset="0"/>
              </a:rPr>
              <a:t>i</a:t>
            </a:r>
            <a:endParaRPr lang="fr-FR" dirty="0">
              <a:latin typeface="Century Gothic" panose="020B0502020202020204" pitchFamily="34" charset="0"/>
            </a:endParaRPr>
          </a:p>
        </p:txBody>
      </p:sp>
    </p:spTree>
    <p:extLst>
      <p:ext uri="{BB962C8B-B14F-4D97-AF65-F5344CB8AC3E}">
        <p14:creationId xmlns:p14="http://schemas.microsoft.com/office/powerpoint/2010/main" val="37551277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950" y="1095592"/>
            <a:ext cx="7766050" cy="5103638"/>
          </a:xfrm>
          <a:prstGeom prst="rect">
            <a:avLst/>
          </a:prstGeom>
        </p:spPr>
      </p:pic>
      <p:sp>
        <p:nvSpPr>
          <p:cNvPr id="4" name="ZoneTexte 3"/>
          <p:cNvSpPr txBox="1"/>
          <p:nvPr/>
        </p:nvSpPr>
        <p:spPr>
          <a:xfrm>
            <a:off x="692837" y="426906"/>
            <a:ext cx="11130863" cy="461665"/>
          </a:xfrm>
          <a:prstGeom prst="rect">
            <a:avLst/>
          </a:prstGeom>
          <a:noFill/>
        </p:spPr>
        <p:txBody>
          <a:bodyPr wrap="square" rtlCol="0">
            <a:spAutoFit/>
          </a:bodyPr>
          <a:lstStyle/>
          <a:p>
            <a:r>
              <a:rPr lang="fr-FR" dirty="0">
                <a:latin typeface="Century Gothic" panose="020B0502020202020204" pitchFamily="34" charset="0"/>
              </a:rPr>
              <a:t>3 – </a:t>
            </a:r>
            <a:r>
              <a:rPr lang="fr-FR" sz="2400" u="sng" dirty="0">
                <a:latin typeface="Century Gothic" panose="020B0502020202020204" pitchFamily="34" charset="0"/>
              </a:rPr>
              <a:t>Comment se répartissent les points </a:t>
            </a:r>
            <a:r>
              <a:rPr lang="fr-FR" dirty="0">
                <a:latin typeface="Century Gothic" panose="020B0502020202020204" pitchFamily="34" charset="0"/>
              </a:rPr>
              <a:t> sur ces composantes principales? </a:t>
            </a:r>
          </a:p>
        </p:txBody>
      </p:sp>
      <p:sp>
        <p:nvSpPr>
          <p:cNvPr id="10" name="ZoneTexte 9"/>
          <p:cNvSpPr txBox="1"/>
          <p:nvPr/>
        </p:nvSpPr>
        <p:spPr>
          <a:xfrm rot="16200000">
            <a:off x="6736429" y="5687325"/>
            <a:ext cx="1565618" cy="369332"/>
          </a:xfrm>
          <a:prstGeom prst="rect">
            <a:avLst/>
          </a:prstGeom>
          <a:noFill/>
        </p:spPr>
        <p:txBody>
          <a:bodyPr wrap="square" rtlCol="0">
            <a:spAutoFit/>
          </a:bodyPr>
          <a:lstStyle/>
          <a:p>
            <a:r>
              <a:rPr lang="fr-FR" dirty="0"/>
              <a:t>Composante 3</a:t>
            </a:r>
          </a:p>
        </p:txBody>
      </p:sp>
      <p:sp>
        <p:nvSpPr>
          <p:cNvPr id="11" name="ZoneTexte 10"/>
          <p:cNvSpPr txBox="1"/>
          <p:nvPr/>
        </p:nvSpPr>
        <p:spPr>
          <a:xfrm>
            <a:off x="10350095" y="3647411"/>
            <a:ext cx="1565618" cy="369332"/>
          </a:xfrm>
          <a:prstGeom prst="rect">
            <a:avLst/>
          </a:prstGeom>
          <a:noFill/>
        </p:spPr>
        <p:txBody>
          <a:bodyPr wrap="square" rtlCol="0">
            <a:spAutoFit/>
          </a:bodyPr>
          <a:lstStyle/>
          <a:p>
            <a:r>
              <a:rPr lang="fr-FR" dirty="0"/>
              <a:t>Composante 1</a:t>
            </a:r>
          </a:p>
        </p:txBody>
      </p:sp>
    </p:spTree>
    <p:extLst>
      <p:ext uri="{BB962C8B-B14F-4D97-AF65-F5344CB8AC3E}">
        <p14:creationId xmlns:p14="http://schemas.microsoft.com/office/powerpoint/2010/main" val="3056959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9100" y="1165121"/>
            <a:ext cx="7637462" cy="5511904"/>
          </a:xfrm>
          <a:prstGeom prst="rect">
            <a:avLst/>
          </a:prstGeom>
        </p:spPr>
      </p:pic>
      <p:sp>
        <p:nvSpPr>
          <p:cNvPr id="4" name="ZoneTexte 3"/>
          <p:cNvSpPr txBox="1"/>
          <p:nvPr/>
        </p:nvSpPr>
        <p:spPr>
          <a:xfrm>
            <a:off x="692837" y="426906"/>
            <a:ext cx="11130863" cy="461665"/>
          </a:xfrm>
          <a:prstGeom prst="rect">
            <a:avLst/>
          </a:prstGeom>
          <a:noFill/>
        </p:spPr>
        <p:txBody>
          <a:bodyPr wrap="square" rtlCol="0">
            <a:spAutoFit/>
          </a:bodyPr>
          <a:lstStyle/>
          <a:p>
            <a:r>
              <a:rPr lang="fr-FR" dirty="0">
                <a:latin typeface="Century Gothic" panose="020B0502020202020204" pitchFamily="34" charset="0"/>
              </a:rPr>
              <a:t>3 – </a:t>
            </a:r>
            <a:r>
              <a:rPr lang="fr-FR" sz="2400" u="sng" dirty="0">
                <a:latin typeface="Century Gothic" panose="020B0502020202020204" pitchFamily="34" charset="0"/>
              </a:rPr>
              <a:t>Comment se répartissent les points </a:t>
            </a:r>
            <a:r>
              <a:rPr lang="fr-FR" dirty="0">
                <a:latin typeface="Century Gothic" panose="020B0502020202020204" pitchFamily="34" charset="0"/>
              </a:rPr>
              <a:t> sur ces composantes principales? </a:t>
            </a:r>
          </a:p>
        </p:txBody>
      </p:sp>
      <p:sp>
        <p:nvSpPr>
          <p:cNvPr id="10" name="ZoneTexte 9"/>
          <p:cNvSpPr txBox="1"/>
          <p:nvPr/>
        </p:nvSpPr>
        <p:spPr>
          <a:xfrm rot="16200000">
            <a:off x="9998419" y="5709550"/>
            <a:ext cx="1565618" cy="369332"/>
          </a:xfrm>
          <a:prstGeom prst="rect">
            <a:avLst/>
          </a:prstGeom>
          <a:noFill/>
        </p:spPr>
        <p:txBody>
          <a:bodyPr wrap="square" rtlCol="0">
            <a:spAutoFit/>
          </a:bodyPr>
          <a:lstStyle/>
          <a:p>
            <a:r>
              <a:rPr lang="fr-FR" dirty="0"/>
              <a:t>Composante 3</a:t>
            </a:r>
          </a:p>
        </p:txBody>
      </p:sp>
      <p:sp>
        <p:nvSpPr>
          <p:cNvPr id="11" name="ZoneTexte 10"/>
          <p:cNvSpPr txBox="1"/>
          <p:nvPr/>
        </p:nvSpPr>
        <p:spPr>
          <a:xfrm>
            <a:off x="10350095" y="3647411"/>
            <a:ext cx="1565618" cy="369332"/>
          </a:xfrm>
          <a:prstGeom prst="rect">
            <a:avLst/>
          </a:prstGeom>
          <a:noFill/>
        </p:spPr>
        <p:txBody>
          <a:bodyPr wrap="square" rtlCol="0">
            <a:spAutoFit/>
          </a:bodyPr>
          <a:lstStyle/>
          <a:p>
            <a:r>
              <a:rPr lang="fr-FR" dirty="0"/>
              <a:t>Composante 2</a:t>
            </a:r>
          </a:p>
        </p:txBody>
      </p:sp>
      <p:sp>
        <p:nvSpPr>
          <p:cNvPr id="5" name="ZoneTexte 4"/>
          <p:cNvSpPr txBox="1"/>
          <p:nvPr/>
        </p:nvSpPr>
        <p:spPr>
          <a:xfrm>
            <a:off x="381000" y="4095744"/>
            <a:ext cx="3111500" cy="2369880"/>
          </a:xfrm>
          <a:prstGeom prst="rect">
            <a:avLst/>
          </a:prstGeom>
          <a:noFill/>
        </p:spPr>
        <p:txBody>
          <a:bodyPr wrap="square" rtlCol="0">
            <a:spAutoFit/>
          </a:bodyPr>
          <a:lstStyle/>
          <a:p>
            <a:r>
              <a:rPr lang="fr-FR" sz="2000" u="sng" dirty="0">
                <a:latin typeface="Century Gothic" panose="020B0502020202020204" pitchFamily="34" charset="0"/>
              </a:rPr>
              <a:t>Effet d’arche, ou effet fer à cheval</a:t>
            </a:r>
            <a:r>
              <a:rPr lang="fr-FR" dirty="0">
                <a:latin typeface="Century Gothic" panose="020B0502020202020204" pitchFamily="34" charset="0"/>
              </a:rPr>
              <a:t>: </a:t>
            </a:r>
          </a:p>
          <a:p>
            <a:r>
              <a:rPr lang="fr-FR" dirty="0">
                <a:latin typeface="Century Gothic" panose="020B0502020202020204" pitchFamily="34" charset="0"/>
              </a:rPr>
              <a:t>Un artefact classique qui provient du fait que l’ordination tend à considérer des sites extrêmes comme étant similaires entre eux</a:t>
            </a:r>
          </a:p>
        </p:txBody>
      </p:sp>
    </p:spTree>
    <p:extLst>
      <p:ext uri="{BB962C8B-B14F-4D97-AF65-F5344CB8AC3E}">
        <p14:creationId xmlns:p14="http://schemas.microsoft.com/office/powerpoint/2010/main" val="3533029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p:cNvGrpSpPr/>
          <p:nvPr/>
        </p:nvGrpSpPr>
        <p:grpSpPr>
          <a:xfrm>
            <a:off x="173537" y="243476"/>
            <a:ext cx="2887163" cy="2068211"/>
            <a:chOff x="238655" y="3122645"/>
            <a:chExt cx="5569700" cy="3607831"/>
          </a:xfrm>
        </p:grpSpPr>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55" y="3122645"/>
              <a:ext cx="5569700" cy="3211796"/>
            </a:xfrm>
            <a:prstGeom prst="rect">
              <a:avLst/>
            </a:prstGeom>
            <a:effectLst>
              <a:softEdge rad="127000"/>
            </a:effectLst>
          </p:spPr>
        </p:pic>
        <p:sp>
          <p:nvSpPr>
            <p:cNvPr id="7" name="ZoneTexte 6"/>
            <p:cNvSpPr txBox="1"/>
            <p:nvPr/>
          </p:nvSpPr>
          <p:spPr>
            <a:xfrm>
              <a:off x="238655" y="6143096"/>
              <a:ext cx="3958939" cy="587380"/>
            </a:xfrm>
            <a:prstGeom prst="rect">
              <a:avLst/>
            </a:prstGeom>
            <a:noFill/>
          </p:spPr>
          <p:txBody>
            <a:bodyPr wrap="square" rtlCol="0">
              <a:spAutoFit/>
            </a:bodyPr>
            <a:lstStyle/>
            <a:p>
              <a:r>
                <a:rPr lang="fr-FR" i="1" dirty="0" err="1"/>
                <a:t>Libellula</a:t>
              </a:r>
              <a:r>
                <a:rPr lang="fr-FR" i="1" dirty="0"/>
                <a:t> </a:t>
              </a:r>
              <a:r>
                <a:rPr lang="fr-FR" i="1" dirty="0" err="1"/>
                <a:t>depressa</a:t>
              </a:r>
              <a:endParaRPr lang="fr-FR" i="1" dirty="0"/>
            </a:p>
          </p:txBody>
        </p:sp>
      </p:grpSp>
      <p:grpSp>
        <p:nvGrpSpPr>
          <p:cNvPr id="8" name="Groupe 7"/>
          <p:cNvGrpSpPr/>
          <p:nvPr/>
        </p:nvGrpSpPr>
        <p:grpSpPr>
          <a:xfrm>
            <a:off x="173537" y="2322288"/>
            <a:ext cx="2709363" cy="2199039"/>
            <a:chOff x="238655" y="272664"/>
            <a:chExt cx="4520475" cy="3862892"/>
          </a:xfrm>
        </p:grpSpPr>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655" y="272664"/>
              <a:ext cx="4520475" cy="3454267"/>
            </a:xfrm>
            <a:prstGeom prst="rect">
              <a:avLst/>
            </a:prstGeom>
            <a:effectLst>
              <a:softEdge rad="127000"/>
            </a:effectLst>
          </p:spPr>
        </p:pic>
        <p:sp>
          <p:nvSpPr>
            <p:cNvPr id="10" name="ZoneTexte 9"/>
            <p:cNvSpPr txBox="1"/>
            <p:nvPr/>
          </p:nvSpPr>
          <p:spPr>
            <a:xfrm>
              <a:off x="246686" y="3542267"/>
              <a:ext cx="3760034" cy="593289"/>
            </a:xfrm>
            <a:prstGeom prst="rect">
              <a:avLst/>
            </a:prstGeom>
            <a:noFill/>
          </p:spPr>
          <p:txBody>
            <a:bodyPr wrap="square" rtlCol="0">
              <a:spAutoFit/>
            </a:bodyPr>
            <a:lstStyle/>
            <a:p>
              <a:r>
                <a:rPr lang="fr-FR" i="1" dirty="0" err="1"/>
                <a:t>Calopteryx</a:t>
              </a:r>
              <a:r>
                <a:rPr lang="fr-FR" i="1" dirty="0"/>
                <a:t> </a:t>
              </a:r>
              <a:r>
                <a:rPr lang="fr-FR" i="1" dirty="0" err="1"/>
                <a:t>splendens</a:t>
              </a:r>
              <a:endParaRPr lang="fr-FR" i="1" dirty="0"/>
            </a:p>
          </p:txBody>
        </p:sp>
      </p:grpSp>
      <p:grpSp>
        <p:nvGrpSpPr>
          <p:cNvPr id="11" name="Groupe 10"/>
          <p:cNvGrpSpPr/>
          <p:nvPr/>
        </p:nvGrpSpPr>
        <p:grpSpPr>
          <a:xfrm>
            <a:off x="173536" y="4729362"/>
            <a:ext cx="2887163" cy="1992038"/>
            <a:chOff x="3739622" y="423875"/>
            <a:chExt cx="3937528" cy="2281054"/>
          </a:xfrm>
        </p:grpSpPr>
        <p:pic>
          <p:nvPicPr>
            <p:cNvPr id="12" name="Imag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9622" y="423875"/>
              <a:ext cx="3937528" cy="2096388"/>
            </a:xfrm>
            <a:prstGeom prst="rect">
              <a:avLst/>
            </a:prstGeom>
            <a:effectLst>
              <a:softEdge rad="127000"/>
            </a:effectLst>
          </p:spPr>
        </p:pic>
        <p:sp>
          <p:nvSpPr>
            <p:cNvPr id="13" name="ZoneTexte 12"/>
            <p:cNvSpPr txBox="1"/>
            <p:nvPr/>
          </p:nvSpPr>
          <p:spPr>
            <a:xfrm>
              <a:off x="3739622" y="2335597"/>
              <a:ext cx="2906978" cy="369332"/>
            </a:xfrm>
            <a:prstGeom prst="rect">
              <a:avLst/>
            </a:prstGeom>
            <a:noFill/>
          </p:spPr>
          <p:txBody>
            <a:bodyPr wrap="square" rtlCol="0">
              <a:spAutoFit/>
            </a:bodyPr>
            <a:lstStyle/>
            <a:p>
              <a:r>
                <a:rPr lang="fr-FR" i="1" dirty="0" err="1"/>
                <a:t>Calopteryx</a:t>
              </a:r>
              <a:r>
                <a:rPr lang="fr-FR" i="1" dirty="0"/>
                <a:t> </a:t>
              </a:r>
              <a:r>
                <a:rPr lang="fr-FR" i="1" dirty="0" err="1"/>
                <a:t>virgo</a:t>
              </a:r>
              <a:endParaRPr lang="fr-FR" i="1" dirty="0"/>
            </a:p>
          </p:txBody>
        </p:sp>
      </p:grpSp>
      <p:graphicFrame>
        <p:nvGraphicFramePr>
          <p:cNvPr id="14" name="Tableau 13"/>
          <p:cNvGraphicFramePr>
            <a:graphicFrameLocks noGrp="1"/>
          </p:cNvGraphicFramePr>
          <p:nvPr>
            <p:extLst>
              <p:ext uri="{D42A27DB-BD31-4B8C-83A1-F6EECF244321}">
                <p14:modId xmlns:p14="http://schemas.microsoft.com/office/powerpoint/2010/main" val="4218326603"/>
              </p:ext>
            </p:extLst>
          </p:nvPr>
        </p:nvGraphicFramePr>
        <p:xfrm>
          <a:off x="4905682" y="397943"/>
          <a:ext cx="4796406" cy="2241558"/>
        </p:xfrm>
        <a:graphic>
          <a:graphicData uri="http://schemas.openxmlformats.org/drawingml/2006/table">
            <a:tbl>
              <a:tblPr/>
              <a:tblGrid>
                <a:gridCol w="808606">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1557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tblGrid>
              <a:tr h="692359">
                <a:tc>
                  <a:txBody>
                    <a:bodyPr/>
                    <a:lstStyle/>
                    <a:p>
                      <a:pPr algn="l" fontAlgn="b"/>
                      <a:r>
                        <a:rPr lang="fr-FR" sz="1800" b="1" i="0" u="none" strike="noStrike" dirty="0">
                          <a:solidFill>
                            <a:srgbClr val="000000"/>
                          </a:solidFill>
                          <a:effectLst/>
                          <a:latin typeface="Calibri" panose="020F0502020204030204" pitchFamily="34" charset="0"/>
                        </a:rPr>
                        <a:t>Site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800" b="0" i="1" u="none" strike="noStrike" dirty="0" err="1">
                          <a:solidFill>
                            <a:srgbClr val="000000"/>
                          </a:solidFill>
                          <a:effectLst/>
                          <a:latin typeface="Calibri" panose="020F0502020204030204" pitchFamily="34" charset="0"/>
                        </a:rPr>
                        <a:t>Libellula</a:t>
                      </a:r>
                      <a:r>
                        <a:rPr lang="fr-FR" sz="1800" b="0" i="1" u="none" strike="noStrike" dirty="0">
                          <a:solidFill>
                            <a:srgbClr val="000000"/>
                          </a:solidFill>
                          <a:effectLst/>
                          <a:latin typeface="Calibri" panose="020F0502020204030204" pitchFamily="34" charset="0"/>
                        </a:rPr>
                        <a:t> </a:t>
                      </a:r>
                      <a:r>
                        <a:rPr lang="fr-FR" sz="1800" b="0" i="1" u="none" strike="noStrike" dirty="0" err="1">
                          <a:solidFill>
                            <a:srgbClr val="000000"/>
                          </a:solidFill>
                          <a:effectLst/>
                          <a:latin typeface="Calibri" panose="020F0502020204030204" pitchFamily="34" charset="0"/>
                        </a:rPr>
                        <a:t>depressa</a:t>
                      </a:r>
                      <a:endParaRPr lang="fr-FR" sz="1800" b="0" i="1"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800" b="0" i="1" u="none" strike="noStrike" dirty="0" err="1">
                          <a:solidFill>
                            <a:srgbClr val="000000"/>
                          </a:solidFill>
                          <a:effectLst/>
                          <a:latin typeface="Calibri" panose="020F0502020204030204" pitchFamily="34" charset="0"/>
                        </a:rPr>
                        <a:t>Calopteryx</a:t>
                      </a:r>
                      <a:r>
                        <a:rPr lang="fr-FR" sz="1800" b="0" i="1" u="none" strike="noStrike" dirty="0">
                          <a:solidFill>
                            <a:srgbClr val="000000"/>
                          </a:solidFill>
                          <a:effectLst/>
                          <a:latin typeface="Calibri" panose="020F0502020204030204" pitchFamily="34" charset="0"/>
                        </a:rPr>
                        <a:t> </a:t>
                      </a:r>
                      <a:r>
                        <a:rPr lang="fr-FR" sz="1800" b="0" i="1" u="none" strike="noStrike" dirty="0" err="1">
                          <a:solidFill>
                            <a:srgbClr val="000000"/>
                          </a:solidFill>
                          <a:effectLst/>
                          <a:latin typeface="Calibri" panose="020F0502020204030204" pitchFamily="34" charset="0"/>
                        </a:rPr>
                        <a:t>splendens</a:t>
                      </a:r>
                      <a:endParaRPr lang="fr-FR" sz="1800" b="0" i="1"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800" b="0" i="1" u="none" strike="noStrike" dirty="0" err="1">
                          <a:solidFill>
                            <a:srgbClr val="000000"/>
                          </a:solidFill>
                          <a:effectLst/>
                          <a:latin typeface="Calibri" panose="020F0502020204030204" pitchFamily="34" charset="0"/>
                        </a:rPr>
                        <a:t>Calopteryx</a:t>
                      </a:r>
                      <a:r>
                        <a:rPr lang="fr-FR" sz="1800" b="0" i="1" u="none" strike="noStrike" dirty="0">
                          <a:solidFill>
                            <a:srgbClr val="000000"/>
                          </a:solidFill>
                          <a:effectLst/>
                          <a:latin typeface="Calibri" panose="020F0502020204030204" pitchFamily="34" charset="0"/>
                        </a:rPr>
                        <a:t> </a:t>
                      </a:r>
                      <a:r>
                        <a:rPr lang="fr-FR" sz="1800" b="0" i="1" u="none" strike="noStrike" dirty="0" err="1">
                          <a:solidFill>
                            <a:srgbClr val="000000"/>
                          </a:solidFill>
                          <a:effectLst/>
                          <a:latin typeface="Calibri" panose="020F0502020204030204" pitchFamily="34" charset="0"/>
                        </a:rPr>
                        <a:t>virgo</a:t>
                      </a:r>
                      <a:endParaRPr lang="fr-FR" sz="1800" b="0" i="1"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2518">
                <a:tc>
                  <a:txBody>
                    <a:bodyPr/>
                    <a:lstStyle/>
                    <a:p>
                      <a:pPr algn="l" fontAlgn="b"/>
                      <a:r>
                        <a:rPr lang="fr-FR" sz="1800" b="0" i="1" u="none" strike="noStrike">
                          <a:solidFill>
                            <a:srgbClr val="000000"/>
                          </a:solidFill>
                          <a:effectLst/>
                          <a:latin typeface="Calibri" panose="020F0502020204030204" pitchFamily="34" charset="0"/>
                        </a:rPr>
                        <a:t>Site 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8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82518">
                <a:tc>
                  <a:txBody>
                    <a:bodyPr/>
                    <a:lstStyle/>
                    <a:p>
                      <a:pPr algn="l" fontAlgn="b"/>
                      <a:r>
                        <a:rPr lang="fr-FR" sz="1800" b="0" i="1" u="none" strike="noStrike">
                          <a:solidFill>
                            <a:srgbClr val="000000"/>
                          </a:solidFill>
                          <a:effectLst/>
                          <a:latin typeface="Calibri" panose="020F0502020204030204" pitchFamily="34" charset="0"/>
                        </a:rPr>
                        <a:t>Site 2</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fr-FR" sz="18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382518">
                <a:tc>
                  <a:txBody>
                    <a:bodyPr/>
                    <a:lstStyle/>
                    <a:p>
                      <a:pPr algn="l" fontAlgn="b"/>
                      <a:r>
                        <a:rPr lang="fr-FR" sz="1800" b="0" i="1" u="none" strike="noStrike">
                          <a:solidFill>
                            <a:srgbClr val="000000"/>
                          </a:solidFill>
                          <a:effectLst/>
                          <a:latin typeface="Calibri" panose="020F0502020204030204" pitchFamily="34" charset="0"/>
                        </a:rPr>
                        <a:t>Site 3</a:t>
                      </a:r>
                    </a:p>
                  </a:txBody>
                  <a:tcPr marL="9525" marR="9525" marT="9525" marB="0" anchor="b">
                    <a:lnL>
                      <a:noFill/>
                    </a:lnL>
                    <a:lnR>
                      <a:noFill/>
                    </a:lnR>
                    <a:lnT>
                      <a:noFill/>
                    </a:lnT>
                    <a:lnB>
                      <a:noFill/>
                    </a:lnB>
                  </a:tcPr>
                </a:tc>
                <a:tc>
                  <a:txBody>
                    <a:bodyPr/>
                    <a:lstStyle/>
                    <a:p>
                      <a:pPr algn="r" fontAlgn="b"/>
                      <a:r>
                        <a:rPr lang="fr-FR"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401645">
                <a:tc>
                  <a:txBody>
                    <a:bodyPr/>
                    <a:lstStyle/>
                    <a:p>
                      <a:pPr algn="l" fontAlgn="b"/>
                      <a:r>
                        <a:rPr lang="fr-FR" sz="1800" b="0" i="1" u="none" strike="noStrike" dirty="0">
                          <a:solidFill>
                            <a:srgbClr val="000000"/>
                          </a:solidFill>
                          <a:effectLst/>
                          <a:latin typeface="Calibri" panose="020F0502020204030204" pitchFamily="34" charset="0"/>
                        </a:rPr>
                        <a:t>Site 4</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fr-FR"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6" name="ZoneTexte 15"/>
          <p:cNvSpPr txBox="1"/>
          <p:nvPr/>
        </p:nvSpPr>
        <p:spPr>
          <a:xfrm>
            <a:off x="3863009" y="3251112"/>
            <a:ext cx="8328991" cy="954107"/>
          </a:xfrm>
          <a:prstGeom prst="rect">
            <a:avLst/>
          </a:prstGeom>
          <a:noFill/>
        </p:spPr>
        <p:txBody>
          <a:bodyPr wrap="square" rtlCol="0">
            <a:spAutoFit/>
          </a:bodyPr>
          <a:lstStyle/>
          <a:p>
            <a:r>
              <a:rPr lang="fr-FR" sz="2400" dirty="0">
                <a:latin typeface="Century Gothic" panose="020B0502020202020204" pitchFamily="34" charset="0"/>
              </a:rPr>
              <a:t>A quel point les communautés de libellules </a:t>
            </a:r>
            <a:r>
              <a:rPr lang="fr-FR" sz="2800" u="sng" dirty="0">
                <a:latin typeface="Century Gothic" panose="020B0502020202020204" pitchFamily="34" charset="0"/>
              </a:rPr>
              <a:t>se ressemblent-elles</a:t>
            </a:r>
            <a:r>
              <a:rPr lang="fr-FR" sz="2400" dirty="0">
                <a:latin typeface="Century Gothic" panose="020B0502020202020204" pitchFamily="34" charset="0"/>
              </a:rPr>
              <a:t>?</a:t>
            </a:r>
          </a:p>
        </p:txBody>
      </p:sp>
    </p:spTree>
    <p:extLst>
      <p:ext uri="{BB962C8B-B14F-4D97-AF65-F5344CB8AC3E}">
        <p14:creationId xmlns:p14="http://schemas.microsoft.com/office/powerpoint/2010/main" val="22538620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692837" y="426906"/>
            <a:ext cx="11130863" cy="461665"/>
          </a:xfrm>
          <a:prstGeom prst="rect">
            <a:avLst/>
          </a:prstGeom>
          <a:noFill/>
        </p:spPr>
        <p:txBody>
          <a:bodyPr wrap="square" rtlCol="0">
            <a:spAutoFit/>
          </a:bodyPr>
          <a:lstStyle/>
          <a:p>
            <a:r>
              <a:rPr lang="fr-FR" dirty="0">
                <a:latin typeface="Century Gothic" panose="020B0502020202020204" pitchFamily="34" charset="0"/>
              </a:rPr>
              <a:t>3 – </a:t>
            </a:r>
            <a:r>
              <a:rPr lang="fr-FR" sz="2400" u="sng" dirty="0">
                <a:latin typeface="Century Gothic" panose="020B0502020202020204" pitchFamily="34" charset="0"/>
              </a:rPr>
              <a:t>Comment se répartissent les points </a:t>
            </a:r>
            <a:r>
              <a:rPr lang="fr-FR" dirty="0">
                <a:latin typeface="Century Gothic" panose="020B0502020202020204" pitchFamily="34" charset="0"/>
              </a:rPr>
              <a:t> sur ces composantes principales? </a:t>
            </a:r>
          </a:p>
        </p:txBody>
      </p:sp>
      <p:sp>
        <p:nvSpPr>
          <p:cNvPr id="6" name="ZoneTexte 5"/>
          <p:cNvSpPr txBox="1"/>
          <p:nvPr/>
        </p:nvSpPr>
        <p:spPr>
          <a:xfrm>
            <a:off x="692837" y="993170"/>
            <a:ext cx="8133663" cy="646331"/>
          </a:xfrm>
          <a:prstGeom prst="rect">
            <a:avLst/>
          </a:prstGeom>
          <a:noFill/>
        </p:spPr>
        <p:txBody>
          <a:bodyPr wrap="square" rtlCol="0">
            <a:spAutoFit/>
          </a:bodyPr>
          <a:lstStyle/>
          <a:p>
            <a:r>
              <a:rPr lang="fr-FR" dirty="0">
                <a:latin typeface="Century Gothic" panose="020B0502020202020204" pitchFamily="34" charset="0"/>
              </a:rPr>
              <a:t>On peut calculer la contribution des points à chaque composante: </a:t>
            </a:r>
          </a:p>
          <a:p>
            <a:endParaRPr lang="fr-FR" dirty="0">
              <a:latin typeface="Century Gothic" panose="020B0502020202020204" pitchFamily="34"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837" y="2387600"/>
            <a:ext cx="4222063" cy="2540711"/>
          </a:xfrm>
          <a:prstGeom prst="rect">
            <a:avLst/>
          </a:prstGeom>
        </p:spPr>
      </p:pic>
      <p:sp>
        <p:nvSpPr>
          <p:cNvPr id="8" name="Rectangle 7"/>
          <p:cNvSpPr/>
          <p:nvPr/>
        </p:nvSpPr>
        <p:spPr>
          <a:xfrm>
            <a:off x="552450" y="6084372"/>
            <a:ext cx="4490332" cy="369332"/>
          </a:xfrm>
          <a:prstGeom prst="rect">
            <a:avLst/>
          </a:prstGeom>
        </p:spPr>
        <p:txBody>
          <a:bodyPr wrap="none">
            <a:spAutoFit/>
          </a:bodyPr>
          <a:lstStyle/>
          <a:p>
            <a:pPr latinLnBrk="1">
              <a:spcAft>
                <a:spcPts val="1000"/>
              </a:spcAft>
            </a:pPr>
            <a:r>
              <a:rPr lang="en-US" b="1" dirty="0" err="1">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inertia.dudi</a:t>
            </a:r>
            <a:r>
              <a:rPr lang="en-US" dirty="0">
                <a:effectLst/>
                <a:latin typeface="Consolas" panose="020B0609020204030204" pitchFamily="49" charset="0"/>
                <a:ea typeface="Cambria" panose="02040503050406030204" pitchFamily="18" charset="0"/>
                <a:cs typeface="Times New Roman" panose="02020603050405020304" pitchFamily="18" charset="0"/>
              </a:rPr>
              <a:t>(pc, </a:t>
            </a:r>
            <a:r>
              <a:rPr lang="en-US" dirty="0" err="1">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row.inertia</a:t>
            </a:r>
            <a:r>
              <a:rPr lang="en-US" dirty="0">
                <a:solidFill>
                  <a:srgbClr val="204A87"/>
                </a:solidFill>
                <a:effectLst/>
                <a:latin typeface="Consolas" panose="020B0609020204030204" pitchFamily="49" charset="0"/>
                <a:ea typeface="Cambria" panose="02040503050406030204" pitchFamily="18" charset="0"/>
                <a:cs typeface="Times New Roman" panose="02020603050405020304" pitchFamily="18" charset="0"/>
              </a:rPr>
              <a:t>=</a:t>
            </a:r>
            <a:r>
              <a:rPr lang="en-US" dirty="0">
                <a:solidFill>
                  <a:srgbClr val="8F5902"/>
                </a:solidFill>
                <a:effectLst/>
                <a:latin typeface="Consolas" panose="020B0609020204030204" pitchFamily="49" charset="0"/>
                <a:ea typeface="Cambria" panose="02040503050406030204" pitchFamily="18" charset="0"/>
                <a:cs typeface="Times New Roman" panose="02020603050405020304" pitchFamily="18" charset="0"/>
              </a:rPr>
              <a:t>TRUE</a:t>
            </a:r>
            <a:r>
              <a:rPr lang="en-US" dirty="0">
                <a:effectLst/>
                <a:latin typeface="Consolas" panose="020B0609020204030204" pitchFamily="49" charset="0"/>
                <a:ea typeface="Cambria" panose="02040503050406030204" pitchFamily="18" charset="0"/>
                <a:cs typeface="Times New Roman" panose="02020603050405020304" pitchFamily="18" charset="0"/>
              </a:rPr>
              <a:t>)</a:t>
            </a:r>
            <a:endParaRPr lang="fr-FR"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9" name="ZoneTexte 8"/>
          <p:cNvSpPr txBox="1"/>
          <p:nvPr/>
        </p:nvSpPr>
        <p:spPr>
          <a:xfrm>
            <a:off x="6258268" y="3057790"/>
            <a:ext cx="3850932" cy="1200329"/>
          </a:xfrm>
          <a:prstGeom prst="rect">
            <a:avLst/>
          </a:prstGeom>
          <a:noFill/>
        </p:spPr>
        <p:txBody>
          <a:bodyPr wrap="square" rtlCol="0">
            <a:spAutoFit/>
          </a:bodyPr>
          <a:lstStyle/>
          <a:p>
            <a:r>
              <a:rPr lang="fr-FR" dirty="0">
                <a:latin typeface="Century Gothic" panose="020B0502020202020204" pitchFamily="34" charset="0"/>
              </a:rPr>
              <a:t>Permet d’identifier des points qui tirent une composante (individus extrêmes)</a:t>
            </a:r>
          </a:p>
          <a:p>
            <a:endParaRPr lang="fr-FR" dirty="0">
              <a:latin typeface="Century Gothic" panose="020B0502020202020204" pitchFamily="34" charset="0"/>
            </a:endParaRPr>
          </a:p>
        </p:txBody>
      </p:sp>
    </p:spTree>
    <p:extLst>
      <p:ext uri="{BB962C8B-B14F-4D97-AF65-F5344CB8AC3E}">
        <p14:creationId xmlns:p14="http://schemas.microsoft.com/office/powerpoint/2010/main" val="6566115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1" y="1421217"/>
            <a:ext cx="2717800" cy="1551813"/>
          </a:xfrm>
          <a:prstGeom prst="rect">
            <a:avLst/>
          </a:prstGeom>
        </p:spPr>
      </p:pic>
      <p:pic>
        <p:nvPicPr>
          <p:cNvPr id="10" name="Imag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1" y="3079951"/>
            <a:ext cx="2717800" cy="1786065"/>
          </a:xfrm>
          <a:prstGeom prst="rect">
            <a:avLst/>
          </a:prstGeom>
        </p:spPr>
      </p:pic>
      <p:pic>
        <p:nvPicPr>
          <p:cNvPr id="11" name="Imag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639" y="4938553"/>
            <a:ext cx="2532061" cy="1827371"/>
          </a:xfrm>
          <a:prstGeom prst="rect">
            <a:avLst/>
          </a:prstGeom>
        </p:spPr>
      </p:pic>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87599" y="452523"/>
            <a:ext cx="2643669" cy="1937388"/>
          </a:xfrm>
          <a:prstGeom prst="rect">
            <a:avLst/>
          </a:prstGeom>
        </p:spPr>
      </p:pic>
      <p:pic>
        <p:nvPicPr>
          <p:cNvPr id="13" name="Imag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14599" y="2603636"/>
            <a:ext cx="2643669" cy="1906357"/>
          </a:xfrm>
          <a:prstGeom prst="rect">
            <a:avLst/>
          </a:prstGeom>
        </p:spPr>
      </p:pic>
      <p:pic>
        <p:nvPicPr>
          <p:cNvPr id="14" name="Imag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21132" y="4659719"/>
            <a:ext cx="2686802" cy="2106205"/>
          </a:xfrm>
          <a:prstGeom prst="rect">
            <a:avLst/>
          </a:prstGeom>
        </p:spPr>
      </p:pic>
      <p:sp>
        <p:nvSpPr>
          <p:cNvPr id="4" name="ZoneTexte 3"/>
          <p:cNvSpPr txBox="1"/>
          <p:nvPr/>
        </p:nvSpPr>
        <p:spPr>
          <a:xfrm>
            <a:off x="692837" y="426906"/>
            <a:ext cx="11130863" cy="461665"/>
          </a:xfrm>
          <a:prstGeom prst="rect">
            <a:avLst/>
          </a:prstGeom>
          <a:noFill/>
        </p:spPr>
        <p:txBody>
          <a:bodyPr wrap="square" rtlCol="0">
            <a:spAutoFit/>
          </a:bodyPr>
          <a:lstStyle/>
          <a:p>
            <a:r>
              <a:rPr lang="fr-FR" dirty="0">
                <a:latin typeface="Century Gothic" panose="020B0502020202020204" pitchFamily="34" charset="0"/>
              </a:rPr>
              <a:t>4 – </a:t>
            </a:r>
            <a:r>
              <a:rPr lang="fr-FR" sz="2400" u="sng" dirty="0">
                <a:latin typeface="Century Gothic" panose="020B0502020202020204" pitchFamily="34" charset="0"/>
              </a:rPr>
              <a:t>Conclusion </a:t>
            </a:r>
            <a:r>
              <a:rPr lang="fr-FR" dirty="0">
                <a:latin typeface="Century Gothic" panose="020B0502020202020204" pitchFamily="34" charset="0"/>
              </a:rPr>
              <a:t> sur l’ACP</a:t>
            </a:r>
          </a:p>
        </p:txBody>
      </p:sp>
      <p:sp>
        <p:nvSpPr>
          <p:cNvPr id="2" name="ZoneTexte 1"/>
          <p:cNvSpPr txBox="1"/>
          <p:nvPr/>
        </p:nvSpPr>
        <p:spPr>
          <a:xfrm>
            <a:off x="6845300" y="584200"/>
            <a:ext cx="4838700" cy="6155531"/>
          </a:xfrm>
          <a:prstGeom prst="rect">
            <a:avLst/>
          </a:prstGeom>
          <a:solidFill>
            <a:schemeClr val="bg1">
              <a:lumMod val="95000"/>
            </a:schemeClr>
          </a:solidFill>
        </p:spPr>
        <p:txBody>
          <a:bodyPr wrap="square" rtlCol="0">
            <a:spAutoFit/>
          </a:bodyPr>
          <a:lstStyle/>
          <a:p>
            <a:r>
              <a:rPr lang="fr-FR" dirty="0"/>
              <a:t>* </a:t>
            </a:r>
            <a:r>
              <a:rPr lang="fr-FR" dirty="0">
                <a:latin typeface="Century Gothic" panose="020B0502020202020204" pitchFamily="34" charset="0"/>
              </a:rPr>
              <a:t>La région se caractérise par </a:t>
            </a:r>
            <a:r>
              <a:rPr lang="fr-FR" sz="2000" u="sng" dirty="0">
                <a:latin typeface="Century Gothic" panose="020B0502020202020204" pitchFamily="34" charset="0"/>
              </a:rPr>
              <a:t>deux grands gradients climatiques</a:t>
            </a:r>
            <a:r>
              <a:rPr lang="fr-FR" dirty="0">
                <a:latin typeface="Century Gothic" panose="020B0502020202020204" pitchFamily="34" charset="0"/>
              </a:rPr>
              <a:t> :</a:t>
            </a:r>
          </a:p>
          <a:p>
            <a:endParaRPr lang="fr-FR" dirty="0">
              <a:latin typeface="Century Gothic" panose="020B0502020202020204" pitchFamily="34" charset="0"/>
            </a:endParaRPr>
          </a:p>
          <a:p>
            <a:r>
              <a:rPr lang="fr-FR" dirty="0">
                <a:latin typeface="Century Gothic" panose="020B0502020202020204" pitchFamily="34" charset="0"/>
              </a:rPr>
              <a:t>* </a:t>
            </a:r>
            <a:r>
              <a:rPr lang="fr-FR" sz="2000" u="sng" dirty="0">
                <a:latin typeface="Century Gothic" panose="020B0502020202020204" pitchFamily="34" charset="0"/>
              </a:rPr>
              <a:t>Un gradient d’altitude </a:t>
            </a:r>
            <a:r>
              <a:rPr lang="fr-FR" dirty="0">
                <a:latin typeface="Century Gothic" panose="020B0502020202020204" pitchFamily="34" charset="0"/>
              </a:rPr>
              <a:t>associé à la température et à la saisonnalité des précipitations, ainsi que par un gradient de températures</a:t>
            </a:r>
          </a:p>
          <a:p>
            <a:endParaRPr lang="fr-FR" dirty="0"/>
          </a:p>
          <a:p>
            <a:r>
              <a:rPr lang="fr-FR" dirty="0">
                <a:latin typeface="Century Gothic" panose="020B0502020202020204" pitchFamily="34" charset="0"/>
              </a:rPr>
              <a:t>* </a:t>
            </a:r>
            <a:r>
              <a:rPr lang="fr-FR" sz="2000" u="sng" dirty="0">
                <a:latin typeface="Century Gothic" panose="020B0502020202020204" pitchFamily="34" charset="0"/>
              </a:rPr>
              <a:t>Les zones chaudes sont situées en plaine </a:t>
            </a:r>
            <a:r>
              <a:rPr lang="fr-FR" dirty="0">
                <a:latin typeface="Century Gothic" panose="020B0502020202020204" pitchFamily="34" charset="0"/>
              </a:rPr>
              <a:t>et tendent à avoir des précipitations saisonnières, les zones froides sont en altitudes et il y pleut également toute l’année</a:t>
            </a:r>
          </a:p>
          <a:p>
            <a:endParaRPr lang="fr-FR" dirty="0">
              <a:latin typeface="Century Gothic" panose="020B0502020202020204" pitchFamily="34" charset="0"/>
            </a:endParaRPr>
          </a:p>
          <a:p>
            <a:r>
              <a:rPr lang="fr-FR" dirty="0">
                <a:latin typeface="Century Gothic" panose="020B0502020202020204" pitchFamily="34" charset="0"/>
              </a:rPr>
              <a:t>* </a:t>
            </a:r>
            <a:r>
              <a:rPr lang="fr-FR" sz="2000" u="sng" dirty="0">
                <a:latin typeface="Century Gothic" panose="020B0502020202020204" pitchFamily="34" charset="0"/>
              </a:rPr>
              <a:t>Un troisième gradient </a:t>
            </a:r>
            <a:r>
              <a:rPr lang="fr-FR" dirty="0">
                <a:latin typeface="Century Gothic" panose="020B0502020202020204" pitchFamily="34" charset="0"/>
              </a:rPr>
              <a:t>sépare des sites à forte ou faible saisonnalité de températures, mais il est moins marqué </a:t>
            </a:r>
          </a:p>
          <a:p>
            <a:endParaRPr lang="fr-FR" dirty="0">
              <a:latin typeface="Century Gothic" panose="020B0502020202020204" pitchFamily="34" charset="0"/>
            </a:endParaRPr>
          </a:p>
          <a:p>
            <a:r>
              <a:rPr lang="fr-FR" dirty="0">
                <a:latin typeface="Century Gothic" panose="020B0502020202020204" pitchFamily="34" charset="0"/>
              </a:rPr>
              <a:t>* Il n’y a pas de sites au climat extrême, </a:t>
            </a:r>
            <a:r>
              <a:rPr lang="fr-FR" sz="2000" u="sng" dirty="0">
                <a:latin typeface="Century Gothic" panose="020B0502020202020204" pitchFamily="34" charset="0"/>
              </a:rPr>
              <a:t>l’ensemble des sites étudiés se répartit bien sur ces gradients</a:t>
            </a:r>
          </a:p>
        </p:txBody>
      </p:sp>
    </p:spTree>
    <p:extLst>
      <p:ext uri="{BB962C8B-B14F-4D97-AF65-F5344CB8AC3E}">
        <p14:creationId xmlns:p14="http://schemas.microsoft.com/office/powerpoint/2010/main" val="3576387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692837" y="426906"/>
            <a:ext cx="11130863" cy="461665"/>
          </a:xfrm>
          <a:prstGeom prst="rect">
            <a:avLst/>
          </a:prstGeom>
          <a:noFill/>
        </p:spPr>
        <p:txBody>
          <a:bodyPr wrap="square" rtlCol="0">
            <a:spAutoFit/>
          </a:bodyPr>
          <a:lstStyle/>
          <a:p>
            <a:r>
              <a:rPr lang="fr-FR" dirty="0">
                <a:latin typeface="Century Gothic" panose="020B0502020202020204" pitchFamily="34" charset="0"/>
              </a:rPr>
              <a:t>5 – </a:t>
            </a:r>
            <a:r>
              <a:rPr lang="fr-FR" sz="2400" u="sng" dirty="0">
                <a:latin typeface="Century Gothic" panose="020B0502020202020204" pitchFamily="34" charset="0"/>
              </a:rPr>
              <a:t>Post-analyses </a:t>
            </a:r>
            <a:r>
              <a:rPr lang="fr-FR" dirty="0">
                <a:latin typeface="Century Gothic" panose="020B0502020202020204" pitchFamily="34" charset="0"/>
              </a:rPr>
              <a:t>utilisant l’ACP</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738" y="1520472"/>
            <a:ext cx="2857761" cy="2665412"/>
          </a:xfrm>
          <a:prstGeom prst="rect">
            <a:avLst/>
          </a:prstGeom>
        </p:spPr>
      </p:pic>
      <p:sp>
        <p:nvSpPr>
          <p:cNvPr id="5" name="ZoneTexte 4"/>
          <p:cNvSpPr txBox="1"/>
          <p:nvPr/>
        </p:nvSpPr>
        <p:spPr>
          <a:xfrm>
            <a:off x="253738" y="4103081"/>
            <a:ext cx="2946662" cy="646331"/>
          </a:xfrm>
          <a:prstGeom prst="rect">
            <a:avLst/>
          </a:prstGeom>
          <a:noFill/>
        </p:spPr>
        <p:txBody>
          <a:bodyPr wrap="square" rtlCol="0">
            <a:spAutoFit/>
          </a:bodyPr>
          <a:lstStyle/>
          <a:p>
            <a:r>
              <a:rPr lang="fr-FR" dirty="0"/>
              <a:t>Coordonnées des individus sur l’axe 1</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399" y="1627800"/>
            <a:ext cx="4352925" cy="2702899"/>
          </a:xfrm>
          <a:prstGeom prst="rect">
            <a:avLst/>
          </a:prstGeom>
        </p:spPr>
      </p:pic>
      <p:sp>
        <p:nvSpPr>
          <p:cNvPr id="15" name="ZoneTexte 14"/>
          <p:cNvSpPr txBox="1"/>
          <p:nvPr/>
        </p:nvSpPr>
        <p:spPr>
          <a:xfrm>
            <a:off x="3719855" y="4188512"/>
            <a:ext cx="4116045" cy="646331"/>
          </a:xfrm>
          <a:prstGeom prst="rect">
            <a:avLst/>
          </a:prstGeom>
          <a:noFill/>
        </p:spPr>
        <p:txBody>
          <a:bodyPr wrap="square" rtlCol="0">
            <a:spAutoFit/>
          </a:bodyPr>
          <a:lstStyle/>
          <a:p>
            <a:r>
              <a:rPr lang="fr-FR" dirty="0"/>
              <a:t>Régression linéaire expliquant la surface de forêt par le climat</a:t>
            </a:r>
          </a:p>
        </p:txBody>
      </p:sp>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1444" y="1123656"/>
            <a:ext cx="3987800" cy="3092496"/>
          </a:xfrm>
          <a:prstGeom prst="rect">
            <a:avLst/>
          </a:prstGeom>
        </p:spPr>
      </p:pic>
      <p:sp>
        <p:nvSpPr>
          <p:cNvPr id="16" name="ZoneTexte 15"/>
          <p:cNvSpPr txBox="1"/>
          <p:nvPr/>
        </p:nvSpPr>
        <p:spPr>
          <a:xfrm>
            <a:off x="7951444" y="4309050"/>
            <a:ext cx="4116045" cy="646331"/>
          </a:xfrm>
          <a:prstGeom prst="rect">
            <a:avLst/>
          </a:prstGeom>
          <a:noFill/>
        </p:spPr>
        <p:txBody>
          <a:bodyPr wrap="square" rtlCol="0">
            <a:spAutoFit/>
          </a:bodyPr>
          <a:lstStyle/>
          <a:p>
            <a:r>
              <a:rPr lang="fr-FR" dirty="0"/>
              <a:t>Analyse de </a:t>
            </a:r>
            <a:r>
              <a:rPr lang="fr-FR" dirty="0" err="1"/>
              <a:t>coinertie</a:t>
            </a:r>
            <a:r>
              <a:rPr lang="fr-FR" dirty="0"/>
              <a:t>: comparaison d’une ACP à une analyse des correspondances</a:t>
            </a:r>
          </a:p>
        </p:txBody>
      </p:sp>
      <p:sp>
        <p:nvSpPr>
          <p:cNvPr id="9" name="ZoneTexte 8"/>
          <p:cNvSpPr txBox="1"/>
          <p:nvPr/>
        </p:nvSpPr>
        <p:spPr>
          <a:xfrm>
            <a:off x="1789282" y="5069928"/>
            <a:ext cx="7977189" cy="1477328"/>
          </a:xfrm>
          <a:prstGeom prst="rect">
            <a:avLst/>
          </a:prstGeom>
          <a:solidFill>
            <a:schemeClr val="bg1">
              <a:lumMod val="95000"/>
            </a:schemeClr>
          </a:solidFill>
        </p:spPr>
        <p:txBody>
          <a:bodyPr wrap="square" rtlCol="0">
            <a:spAutoFit/>
          </a:bodyPr>
          <a:lstStyle/>
          <a:p>
            <a:r>
              <a:rPr lang="fr-FR" dirty="0">
                <a:latin typeface="Century Gothic" panose="020B0502020202020204" pitchFamily="34" charset="0"/>
              </a:rPr>
              <a:t>L’ACP est utile en post-analyse pour:</a:t>
            </a:r>
          </a:p>
          <a:p>
            <a:endParaRPr lang="fr-FR" dirty="0">
              <a:latin typeface="Century Gothic" panose="020B0502020202020204" pitchFamily="34" charset="0"/>
            </a:endParaRPr>
          </a:p>
          <a:p>
            <a:r>
              <a:rPr lang="fr-FR" dirty="0">
                <a:latin typeface="Century Gothic" panose="020B0502020202020204" pitchFamily="34" charset="0"/>
              </a:rPr>
              <a:t>* Créer un jeu de variables </a:t>
            </a:r>
            <a:r>
              <a:rPr lang="fr-FR" dirty="0" err="1">
                <a:latin typeface="Century Gothic" panose="020B0502020202020204" pitchFamily="34" charset="0"/>
              </a:rPr>
              <a:t>décorrélées</a:t>
            </a:r>
            <a:r>
              <a:rPr lang="fr-FR" dirty="0">
                <a:latin typeface="Century Gothic" panose="020B0502020202020204" pitchFamily="34" charset="0"/>
              </a:rPr>
              <a:t> à partir de variables corrélées</a:t>
            </a:r>
          </a:p>
          <a:p>
            <a:r>
              <a:rPr lang="fr-FR" dirty="0">
                <a:latin typeface="Century Gothic" panose="020B0502020202020204" pitchFamily="34" charset="0"/>
              </a:rPr>
              <a:t>* Cartographier synthétiquement des gradients complexes</a:t>
            </a:r>
          </a:p>
          <a:p>
            <a:r>
              <a:rPr lang="fr-FR" dirty="0">
                <a:latin typeface="Century Gothic" panose="020B0502020202020204" pitchFamily="34" charset="0"/>
              </a:rPr>
              <a:t>* Analyse en profondeur des jeux de données multivariés</a:t>
            </a:r>
          </a:p>
        </p:txBody>
      </p:sp>
    </p:spTree>
    <p:extLst>
      <p:ext uri="{BB962C8B-B14F-4D97-AF65-F5344CB8AC3E}">
        <p14:creationId xmlns:p14="http://schemas.microsoft.com/office/powerpoint/2010/main" val="621165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692837" y="426906"/>
            <a:ext cx="11130863" cy="461665"/>
          </a:xfrm>
          <a:prstGeom prst="rect">
            <a:avLst/>
          </a:prstGeom>
          <a:noFill/>
        </p:spPr>
        <p:txBody>
          <a:bodyPr wrap="square" rtlCol="0">
            <a:spAutoFit/>
          </a:bodyPr>
          <a:lstStyle/>
          <a:p>
            <a:r>
              <a:rPr lang="fr-FR" dirty="0">
                <a:latin typeface="Century Gothic" panose="020B0502020202020204" pitchFamily="34" charset="0"/>
              </a:rPr>
              <a:t>5 – </a:t>
            </a:r>
            <a:r>
              <a:rPr lang="fr-FR" sz="2400" u="sng" dirty="0">
                <a:latin typeface="Century Gothic" panose="020B0502020202020204" pitchFamily="34" charset="0"/>
              </a:rPr>
              <a:t>Post-analyses </a:t>
            </a:r>
            <a:r>
              <a:rPr lang="fr-FR" dirty="0">
                <a:latin typeface="Century Gothic" panose="020B0502020202020204" pitchFamily="34" charset="0"/>
              </a:rPr>
              <a:t>utilisant l’ACP</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738" y="1520472"/>
            <a:ext cx="2857761" cy="2665412"/>
          </a:xfrm>
          <a:prstGeom prst="rect">
            <a:avLst/>
          </a:prstGeom>
        </p:spPr>
      </p:pic>
      <p:sp>
        <p:nvSpPr>
          <p:cNvPr id="5" name="ZoneTexte 4"/>
          <p:cNvSpPr txBox="1"/>
          <p:nvPr/>
        </p:nvSpPr>
        <p:spPr>
          <a:xfrm>
            <a:off x="253738" y="4103081"/>
            <a:ext cx="2946662" cy="646331"/>
          </a:xfrm>
          <a:prstGeom prst="rect">
            <a:avLst/>
          </a:prstGeom>
          <a:noFill/>
        </p:spPr>
        <p:txBody>
          <a:bodyPr wrap="square" rtlCol="0">
            <a:spAutoFit/>
          </a:bodyPr>
          <a:lstStyle/>
          <a:p>
            <a:r>
              <a:rPr lang="fr-FR" dirty="0"/>
              <a:t>Coordonnées des individus sur l’axe 1</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399" y="1627800"/>
            <a:ext cx="4352925" cy="2702899"/>
          </a:xfrm>
          <a:prstGeom prst="rect">
            <a:avLst/>
          </a:prstGeom>
        </p:spPr>
      </p:pic>
      <p:sp>
        <p:nvSpPr>
          <p:cNvPr id="15" name="ZoneTexte 14"/>
          <p:cNvSpPr txBox="1"/>
          <p:nvPr/>
        </p:nvSpPr>
        <p:spPr>
          <a:xfrm>
            <a:off x="3719855" y="4188512"/>
            <a:ext cx="4116045" cy="646331"/>
          </a:xfrm>
          <a:prstGeom prst="rect">
            <a:avLst/>
          </a:prstGeom>
          <a:noFill/>
        </p:spPr>
        <p:txBody>
          <a:bodyPr wrap="square" rtlCol="0">
            <a:spAutoFit/>
          </a:bodyPr>
          <a:lstStyle/>
          <a:p>
            <a:r>
              <a:rPr lang="fr-FR" dirty="0"/>
              <a:t>Régression linéaire expliquant la surface de forêt par le climat</a:t>
            </a:r>
          </a:p>
        </p:txBody>
      </p:sp>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1444" y="1123656"/>
            <a:ext cx="3987800" cy="3092496"/>
          </a:xfrm>
          <a:prstGeom prst="rect">
            <a:avLst/>
          </a:prstGeom>
        </p:spPr>
      </p:pic>
      <p:sp>
        <p:nvSpPr>
          <p:cNvPr id="16" name="ZoneTexte 15"/>
          <p:cNvSpPr txBox="1"/>
          <p:nvPr/>
        </p:nvSpPr>
        <p:spPr>
          <a:xfrm>
            <a:off x="7951444" y="4309050"/>
            <a:ext cx="4116045" cy="646331"/>
          </a:xfrm>
          <a:prstGeom prst="rect">
            <a:avLst/>
          </a:prstGeom>
          <a:noFill/>
        </p:spPr>
        <p:txBody>
          <a:bodyPr wrap="square" rtlCol="0">
            <a:spAutoFit/>
          </a:bodyPr>
          <a:lstStyle/>
          <a:p>
            <a:r>
              <a:rPr lang="fr-FR" dirty="0"/>
              <a:t>Analyse de </a:t>
            </a:r>
            <a:r>
              <a:rPr lang="fr-FR" dirty="0" err="1"/>
              <a:t>coinertie</a:t>
            </a:r>
            <a:r>
              <a:rPr lang="fr-FR" dirty="0"/>
              <a:t>: comparaison d’une ACP à une analyse des correspondances</a:t>
            </a:r>
          </a:p>
        </p:txBody>
      </p:sp>
      <p:sp>
        <p:nvSpPr>
          <p:cNvPr id="9" name="ZoneTexte 8"/>
          <p:cNvSpPr txBox="1"/>
          <p:nvPr/>
        </p:nvSpPr>
        <p:spPr>
          <a:xfrm>
            <a:off x="1270000" y="5069928"/>
            <a:ext cx="8496471" cy="1477328"/>
          </a:xfrm>
          <a:prstGeom prst="rect">
            <a:avLst/>
          </a:prstGeom>
          <a:solidFill>
            <a:schemeClr val="bg1">
              <a:lumMod val="95000"/>
            </a:schemeClr>
          </a:solidFill>
        </p:spPr>
        <p:txBody>
          <a:bodyPr wrap="square" rtlCol="0">
            <a:spAutoFit/>
          </a:bodyPr>
          <a:lstStyle/>
          <a:p>
            <a:r>
              <a:rPr lang="fr-FR" dirty="0">
                <a:latin typeface="Century Gothic" panose="020B0502020202020204" pitchFamily="34" charset="0"/>
              </a:rPr>
              <a:t>Ces analyses doivent se faire:</a:t>
            </a:r>
          </a:p>
          <a:p>
            <a:endParaRPr lang="fr-FR" dirty="0">
              <a:latin typeface="Century Gothic" panose="020B0502020202020204" pitchFamily="34" charset="0"/>
            </a:endParaRPr>
          </a:p>
          <a:p>
            <a:r>
              <a:rPr lang="fr-FR" dirty="0">
                <a:latin typeface="Century Gothic" panose="020B0502020202020204" pitchFamily="34" charset="0"/>
              </a:rPr>
              <a:t>* Avec l’interprétation des axes à l’esprit (donc le cercle des corrélations)</a:t>
            </a:r>
          </a:p>
          <a:p>
            <a:r>
              <a:rPr lang="fr-FR" dirty="0">
                <a:latin typeface="Century Gothic" panose="020B0502020202020204" pitchFamily="34" charset="0"/>
              </a:rPr>
              <a:t>* En se souvenant de l’hypothèse que les variables d’une ACP sont liées linéairement</a:t>
            </a:r>
          </a:p>
        </p:txBody>
      </p:sp>
    </p:spTree>
    <p:extLst>
      <p:ext uri="{BB962C8B-B14F-4D97-AF65-F5344CB8AC3E}">
        <p14:creationId xmlns:p14="http://schemas.microsoft.com/office/powerpoint/2010/main" val="34833161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30195" y="629660"/>
            <a:ext cx="10731499" cy="677108"/>
          </a:xfrm>
          <a:prstGeom prst="rect">
            <a:avLst/>
          </a:prstGeom>
          <a:solidFill>
            <a:schemeClr val="bg1">
              <a:lumMod val="95000"/>
            </a:schemeClr>
          </a:solidFill>
        </p:spPr>
        <p:txBody>
          <a:bodyPr wrap="square" rtlCol="0">
            <a:spAutoFit/>
          </a:bodyPr>
          <a:lstStyle/>
          <a:p>
            <a:r>
              <a:rPr lang="fr-FR" dirty="0">
                <a:latin typeface="Century Gothic" panose="020B0502020202020204" pitchFamily="34" charset="0"/>
              </a:rPr>
              <a:t>* Une ACP ne résume </a:t>
            </a:r>
            <a:r>
              <a:rPr lang="fr-FR" sz="2000" u="sng" dirty="0">
                <a:latin typeface="Century Gothic" panose="020B0502020202020204" pitchFamily="34" charset="0"/>
              </a:rPr>
              <a:t>que des variables quantitatives</a:t>
            </a:r>
            <a:r>
              <a:rPr lang="fr-FR" dirty="0">
                <a:latin typeface="Century Gothic" panose="020B0502020202020204" pitchFamily="34" charset="0"/>
              </a:rPr>
              <a:t>, mais pas des variables qualitatives recodées en nombres. </a:t>
            </a:r>
            <a:endParaRPr lang="fr-FR" sz="2400" u="sng" dirty="0">
              <a:latin typeface="Century Gothic" panose="020B0502020202020204" pitchFamily="34" charset="0"/>
            </a:endParaRPr>
          </a:p>
        </p:txBody>
      </p:sp>
      <p:sp>
        <p:nvSpPr>
          <p:cNvPr id="5" name="Rectangle 4"/>
          <p:cNvSpPr/>
          <p:nvPr/>
        </p:nvSpPr>
        <p:spPr>
          <a:xfrm>
            <a:off x="330195" y="3926614"/>
            <a:ext cx="10731499" cy="738664"/>
          </a:xfrm>
          <a:prstGeom prst="rect">
            <a:avLst/>
          </a:prstGeom>
          <a:solidFill>
            <a:schemeClr val="bg1">
              <a:lumMod val="95000"/>
            </a:schemeClr>
          </a:solidFill>
        </p:spPr>
        <p:txBody>
          <a:bodyPr wrap="square">
            <a:spAutoFit/>
          </a:bodyPr>
          <a:lstStyle/>
          <a:p>
            <a:r>
              <a:rPr lang="fr-FR" dirty="0">
                <a:latin typeface="Century Gothic" panose="020B0502020202020204" pitchFamily="34" charset="0"/>
              </a:rPr>
              <a:t>* Une ACP ne peut être conduite que </a:t>
            </a:r>
            <a:r>
              <a:rPr lang="fr-FR" sz="2400" u="sng" dirty="0">
                <a:latin typeface="Century Gothic" panose="020B0502020202020204" pitchFamily="34" charset="0"/>
              </a:rPr>
              <a:t>si j &lt; i </a:t>
            </a:r>
            <a:r>
              <a:rPr lang="fr-FR" dirty="0">
                <a:latin typeface="Century Gothic" panose="020B0502020202020204" pitchFamily="34" charset="0"/>
              </a:rPr>
              <a:t>(nombre de variables inférieur au nombre de sites). Dans le cas contraire, la matrice de dispersion ou de corrélation ne peut être estimée.</a:t>
            </a:r>
          </a:p>
        </p:txBody>
      </p:sp>
      <p:sp>
        <p:nvSpPr>
          <p:cNvPr id="6" name="Rectangle 5"/>
          <p:cNvSpPr/>
          <p:nvPr/>
        </p:nvSpPr>
        <p:spPr>
          <a:xfrm>
            <a:off x="330196" y="5726763"/>
            <a:ext cx="10731499" cy="707886"/>
          </a:xfrm>
          <a:prstGeom prst="rect">
            <a:avLst/>
          </a:prstGeom>
          <a:solidFill>
            <a:schemeClr val="bg1">
              <a:lumMod val="95000"/>
            </a:schemeClr>
          </a:solidFill>
        </p:spPr>
        <p:txBody>
          <a:bodyPr wrap="square">
            <a:spAutoFit/>
          </a:bodyPr>
          <a:lstStyle/>
          <a:p>
            <a:r>
              <a:rPr lang="fr-FR" dirty="0">
                <a:latin typeface="Century Gothic" panose="020B0502020202020204" pitchFamily="34" charset="0"/>
              </a:rPr>
              <a:t>* Une ACP ne peut être conduite que si les </a:t>
            </a:r>
            <a:r>
              <a:rPr lang="fr-FR" sz="2000" u="sng" dirty="0">
                <a:latin typeface="Century Gothic" panose="020B0502020202020204" pitchFamily="34" charset="0"/>
              </a:rPr>
              <a:t>individus sont en lignes </a:t>
            </a:r>
            <a:r>
              <a:rPr lang="fr-FR" dirty="0">
                <a:latin typeface="Century Gothic" panose="020B0502020202020204" pitchFamily="34" charset="0"/>
              </a:rPr>
              <a:t>et les </a:t>
            </a:r>
            <a:r>
              <a:rPr lang="fr-FR" sz="2000" u="sng" dirty="0">
                <a:latin typeface="Century Gothic" panose="020B0502020202020204" pitchFamily="34" charset="0"/>
              </a:rPr>
              <a:t>variables en colonnes</a:t>
            </a:r>
            <a:r>
              <a:rPr lang="fr-FR" dirty="0">
                <a:latin typeface="Century Gothic" panose="020B0502020202020204" pitchFamily="34" charset="0"/>
              </a:rPr>
              <a:t> dans la matrice de données de départ</a:t>
            </a:r>
          </a:p>
        </p:txBody>
      </p:sp>
      <p:sp>
        <p:nvSpPr>
          <p:cNvPr id="7" name="Rectangle 6"/>
          <p:cNvSpPr/>
          <p:nvPr/>
        </p:nvSpPr>
        <p:spPr>
          <a:xfrm>
            <a:off x="241292" y="2128551"/>
            <a:ext cx="10579102" cy="830997"/>
          </a:xfrm>
          <a:prstGeom prst="rect">
            <a:avLst/>
          </a:prstGeom>
          <a:solidFill>
            <a:schemeClr val="bg1">
              <a:lumMod val="95000"/>
            </a:schemeClr>
          </a:solidFill>
        </p:spPr>
        <p:txBody>
          <a:bodyPr wrap="square">
            <a:spAutoFit/>
          </a:bodyPr>
          <a:lstStyle/>
          <a:p>
            <a:r>
              <a:rPr lang="fr-FR" dirty="0">
                <a:latin typeface="Century Gothic" panose="020B0502020202020204" pitchFamily="34" charset="0"/>
              </a:rPr>
              <a:t>* Elles n’ont pas besoin d’être distribuées normalement, mais </a:t>
            </a:r>
            <a:r>
              <a:rPr lang="fr-FR" sz="2400" u="sng" dirty="0">
                <a:latin typeface="Century Gothic" panose="020B0502020202020204" pitchFamily="34" charset="0"/>
              </a:rPr>
              <a:t>ne doivent pas non plus être trop asymétriques</a:t>
            </a:r>
            <a:r>
              <a:rPr lang="fr-FR" dirty="0">
                <a:latin typeface="Century Gothic" panose="020B0502020202020204" pitchFamily="34" charset="0"/>
              </a:rPr>
              <a:t> ni contenir trop de </a:t>
            </a:r>
            <a:r>
              <a:rPr lang="fr-FR" sz="2400" u="sng" dirty="0">
                <a:latin typeface="Century Gothic" panose="020B0502020202020204" pitchFamily="34" charset="0"/>
              </a:rPr>
              <a:t>doubles-zéros</a:t>
            </a:r>
          </a:p>
        </p:txBody>
      </p:sp>
      <p:cxnSp>
        <p:nvCxnSpPr>
          <p:cNvPr id="9" name="Connecteur en arc 8"/>
          <p:cNvCxnSpPr/>
          <p:nvPr/>
        </p:nvCxnSpPr>
        <p:spPr>
          <a:xfrm>
            <a:off x="5848348" y="4704302"/>
            <a:ext cx="1746251" cy="58007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7594599" y="5063036"/>
            <a:ext cx="4305300" cy="369332"/>
          </a:xfrm>
          <a:prstGeom prst="rect">
            <a:avLst/>
          </a:prstGeom>
          <a:noFill/>
        </p:spPr>
        <p:txBody>
          <a:bodyPr wrap="square" rtlCol="0">
            <a:spAutoFit/>
          </a:bodyPr>
          <a:lstStyle/>
          <a:p>
            <a:r>
              <a:rPr lang="fr-FR" dirty="0">
                <a:solidFill>
                  <a:srgbClr val="C00000"/>
                </a:solidFill>
                <a:latin typeface="Century Gothic" panose="020B0502020202020204" pitchFamily="34" charset="0"/>
              </a:rPr>
              <a:t>Analyse en coordonnées principales</a:t>
            </a:r>
          </a:p>
        </p:txBody>
      </p:sp>
      <p:cxnSp>
        <p:nvCxnSpPr>
          <p:cNvPr id="13" name="Connecteur en arc 12"/>
          <p:cNvCxnSpPr/>
          <p:nvPr/>
        </p:nvCxnSpPr>
        <p:spPr>
          <a:xfrm>
            <a:off x="5010142" y="2997919"/>
            <a:ext cx="1746251" cy="58007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6756394" y="3357306"/>
            <a:ext cx="4305300" cy="646331"/>
          </a:xfrm>
          <a:prstGeom prst="rect">
            <a:avLst/>
          </a:prstGeom>
          <a:noFill/>
        </p:spPr>
        <p:txBody>
          <a:bodyPr wrap="square" rtlCol="0">
            <a:spAutoFit/>
          </a:bodyPr>
          <a:lstStyle/>
          <a:p>
            <a:r>
              <a:rPr lang="fr-FR" dirty="0">
                <a:solidFill>
                  <a:srgbClr val="C00000"/>
                </a:solidFill>
                <a:latin typeface="Century Gothic" panose="020B0502020202020204" pitchFamily="34" charset="0"/>
              </a:rPr>
              <a:t>Analyse en coordonnées principales</a:t>
            </a:r>
          </a:p>
          <a:p>
            <a:r>
              <a:rPr lang="fr-FR" dirty="0">
                <a:solidFill>
                  <a:srgbClr val="C00000"/>
                </a:solidFill>
                <a:latin typeface="Century Gothic" panose="020B0502020202020204" pitchFamily="34" charset="0"/>
              </a:rPr>
              <a:t>NMDS</a:t>
            </a:r>
          </a:p>
        </p:txBody>
      </p:sp>
      <p:cxnSp>
        <p:nvCxnSpPr>
          <p:cNvPr id="15" name="Connecteur en arc 14"/>
          <p:cNvCxnSpPr/>
          <p:nvPr/>
        </p:nvCxnSpPr>
        <p:spPr>
          <a:xfrm>
            <a:off x="4857745" y="1112998"/>
            <a:ext cx="1746251" cy="58007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6603997" y="1472385"/>
            <a:ext cx="4305300" cy="369332"/>
          </a:xfrm>
          <a:prstGeom prst="rect">
            <a:avLst/>
          </a:prstGeom>
          <a:noFill/>
        </p:spPr>
        <p:txBody>
          <a:bodyPr wrap="square" rtlCol="0">
            <a:spAutoFit/>
          </a:bodyPr>
          <a:lstStyle/>
          <a:p>
            <a:r>
              <a:rPr lang="fr-FR" dirty="0">
                <a:solidFill>
                  <a:srgbClr val="C00000"/>
                </a:solidFill>
                <a:latin typeface="Century Gothic" panose="020B0502020202020204" pitchFamily="34" charset="0"/>
              </a:rPr>
              <a:t>Analyse des correspondances</a:t>
            </a:r>
          </a:p>
        </p:txBody>
      </p:sp>
    </p:spTree>
    <p:extLst>
      <p:ext uri="{BB962C8B-B14F-4D97-AF65-F5344CB8AC3E}">
        <p14:creationId xmlns:p14="http://schemas.microsoft.com/office/powerpoint/2010/main" val="1853727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ZoneTexte 3"/>
          <p:cNvSpPr txBox="1"/>
          <p:nvPr/>
        </p:nvSpPr>
        <p:spPr>
          <a:xfrm>
            <a:off x="805070" y="1093304"/>
            <a:ext cx="10774018" cy="523220"/>
          </a:xfrm>
          <a:prstGeom prst="rect">
            <a:avLst/>
          </a:prstGeom>
          <a:noFill/>
        </p:spPr>
        <p:txBody>
          <a:bodyPr wrap="square" rtlCol="0">
            <a:spAutoFit/>
          </a:bodyPr>
          <a:lstStyle/>
          <a:p>
            <a:r>
              <a:rPr lang="fr-FR" sz="2400" dirty="0">
                <a:solidFill>
                  <a:schemeClr val="bg1"/>
                </a:solidFill>
                <a:latin typeface="Century Gothic" panose="020B0502020202020204" pitchFamily="34" charset="0"/>
              </a:rPr>
              <a:t>L’ACP est une visualisation graphique d’une </a:t>
            </a:r>
            <a:r>
              <a:rPr lang="fr-FR" sz="2800" u="sng" dirty="0">
                <a:solidFill>
                  <a:schemeClr val="bg1"/>
                </a:solidFill>
                <a:latin typeface="Century Gothic" panose="020B0502020202020204" pitchFamily="34" charset="0"/>
              </a:rPr>
              <a:t>matrice de corrélation</a:t>
            </a:r>
          </a:p>
        </p:txBody>
      </p:sp>
      <p:sp>
        <p:nvSpPr>
          <p:cNvPr id="5" name="ZoneTexte 4"/>
          <p:cNvSpPr txBox="1"/>
          <p:nvPr/>
        </p:nvSpPr>
        <p:spPr>
          <a:xfrm>
            <a:off x="805070" y="2368033"/>
            <a:ext cx="10774018" cy="892552"/>
          </a:xfrm>
          <a:prstGeom prst="rect">
            <a:avLst/>
          </a:prstGeom>
          <a:noFill/>
        </p:spPr>
        <p:txBody>
          <a:bodyPr wrap="square" rtlCol="0">
            <a:spAutoFit/>
          </a:bodyPr>
          <a:lstStyle/>
          <a:p>
            <a:r>
              <a:rPr lang="fr-FR" sz="2400" dirty="0">
                <a:solidFill>
                  <a:schemeClr val="bg1"/>
                </a:solidFill>
                <a:latin typeface="Century Gothic" panose="020B0502020202020204" pitchFamily="34" charset="0"/>
              </a:rPr>
              <a:t>Elle permet de représenter et d’ordonner les principaux axes de variation d’un jeu de </a:t>
            </a:r>
            <a:r>
              <a:rPr lang="fr-FR" sz="2800" u="sng" dirty="0">
                <a:solidFill>
                  <a:schemeClr val="bg1"/>
                </a:solidFill>
                <a:latin typeface="Century Gothic" panose="020B0502020202020204" pitchFamily="34" charset="0"/>
              </a:rPr>
              <a:t>variables quantitatives continues</a:t>
            </a:r>
            <a:endParaRPr lang="fr-FR" sz="3200" u="sng" dirty="0">
              <a:solidFill>
                <a:schemeClr val="bg1"/>
              </a:solidFill>
              <a:latin typeface="Century Gothic" panose="020B0502020202020204" pitchFamily="34" charset="0"/>
            </a:endParaRPr>
          </a:p>
        </p:txBody>
      </p:sp>
      <p:sp>
        <p:nvSpPr>
          <p:cNvPr id="6" name="ZoneTexte 5"/>
          <p:cNvSpPr txBox="1"/>
          <p:nvPr/>
        </p:nvSpPr>
        <p:spPr>
          <a:xfrm>
            <a:off x="805070" y="4012094"/>
            <a:ext cx="11148391" cy="1692771"/>
          </a:xfrm>
          <a:prstGeom prst="rect">
            <a:avLst/>
          </a:prstGeom>
          <a:noFill/>
        </p:spPr>
        <p:txBody>
          <a:bodyPr wrap="square" rtlCol="0">
            <a:spAutoFit/>
          </a:bodyPr>
          <a:lstStyle/>
          <a:p>
            <a:r>
              <a:rPr lang="fr-FR" sz="2400" dirty="0">
                <a:solidFill>
                  <a:schemeClr val="bg1"/>
                </a:solidFill>
                <a:latin typeface="Century Gothic" panose="020B0502020202020204" pitchFamily="34" charset="0"/>
              </a:rPr>
              <a:t>L’interprétation s’appuie sur : </a:t>
            </a:r>
          </a:p>
          <a:p>
            <a:endParaRPr lang="fr-FR" sz="2400" dirty="0">
              <a:solidFill>
                <a:schemeClr val="bg1"/>
              </a:solidFill>
              <a:latin typeface="Century Gothic" panose="020B0502020202020204" pitchFamily="34" charset="0"/>
            </a:endParaRPr>
          </a:p>
          <a:p>
            <a:pPr marL="342900" indent="-342900">
              <a:buFont typeface="Arial" panose="020B0604020202020204" pitchFamily="34" charset="0"/>
              <a:buChar char="•"/>
            </a:pPr>
            <a:r>
              <a:rPr lang="fr-FR" sz="2400" dirty="0">
                <a:solidFill>
                  <a:schemeClr val="bg1"/>
                </a:solidFill>
                <a:latin typeface="Century Gothic" panose="020B0502020202020204" pitchFamily="34" charset="0"/>
              </a:rPr>
              <a:t>La </a:t>
            </a:r>
            <a:r>
              <a:rPr lang="fr-FR" sz="2800" u="sng" dirty="0">
                <a:solidFill>
                  <a:schemeClr val="bg1"/>
                </a:solidFill>
                <a:latin typeface="Century Gothic" panose="020B0502020202020204" pitchFamily="34" charset="0"/>
              </a:rPr>
              <a:t>projection des variables </a:t>
            </a:r>
            <a:r>
              <a:rPr lang="fr-FR" sz="2400" dirty="0">
                <a:solidFill>
                  <a:schemeClr val="bg1"/>
                </a:solidFill>
                <a:latin typeface="Century Gothic" panose="020B0502020202020204" pitchFamily="34" charset="0"/>
              </a:rPr>
              <a:t>dans un cercle des corrélations normé</a:t>
            </a:r>
          </a:p>
          <a:p>
            <a:pPr marL="457200" indent="-457200">
              <a:buFont typeface="Arial" panose="020B0604020202020204" pitchFamily="34" charset="0"/>
              <a:buChar char="•"/>
            </a:pPr>
            <a:r>
              <a:rPr lang="fr-FR" sz="2400" dirty="0">
                <a:solidFill>
                  <a:schemeClr val="bg1"/>
                </a:solidFill>
                <a:latin typeface="Century Gothic" panose="020B0502020202020204" pitchFamily="34" charset="0"/>
              </a:rPr>
              <a:t>La </a:t>
            </a:r>
            <a:r>
              <a:rPr lang="fr-FR" sz="2800" u="sng" dirty="0">
                <a:solidFill>
                  <a:schemeClr val="bg1"/>
                </a:solidFill>
                <a:latin typeface="Century Gothic" panose="020B0502020202020204" pitchFamily="34" charset="0"/>
              </a:rPr>
              <a:t>projection des individus </a:t>
            </a:r>
            <a:r>
              <a:rPr lang="fr-FR" sz="2400" dirty="0">
                <a:solidFill>
                  <a:schemeClr val="bg1"/>
                </a:solidFill>
                <a:latin typeface="Century Gothic" panose="020B0502020202020204" pitchFamily="34" charset="0"/>
              </a:rPr>
              <a:t>dans un espace multidimensionnel</a:t>
            </a:r>
            <a:endParaRPr lang="fr-FR" sz="32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5811096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529167" y="1329266"/>
            <a:ext cx="8953500" cy="2862322"/>
          </a:xfrm>
          <a:prstGeom prst="rect">
            <a:avLst/>
          </a:prstGeom>
          <a:noFill/>
        </p:spPr>
        <p:txBody>
          <a:bodyPr wrap="square" rtlCol="0">
            <a:spAutoFit/>
          </a:bodyPr>
          <a:lstStyle/>
          <a:p>
            <a:r>
              <a:rPr lang="fr-FR" sz="3600" dirty="0">
                <a:latin typeface="Century Gothic" panose="020B0502020202020204" pitchFamily="34" charset="0"/>
              </a:rPr>
              <a:t>L’analyse en coordonnées principales : </a:t>
            </a:r>
          </a:p>
          <a:p>
            <a:endParaRPr lang="fr-FR" sz="3600" dirty="0">
              <a:latin typeface="Century Gothic" panose="020B0502020202020204" pitchFamily="34" charset="0"/>
            </a:endParaRPr>
          </a:p>
          <a:p>
            <a:r>
              <a:rPr lang="fr-FR" sz="3600" dirty="0">
                <a:latin typeface="Century Gothic" panose="020B0502020202020204" pitchFamily="34" charset="0"/>
              </a:rPr>
              <a:t>Représenter des données de composition</a:t>
            </a:r>
          </a:p>
          <a:p>
            <a:endParaRPr lang="fr-FR" sz="3600" dirty="0">
              <a:latin typeface="Century Gothic" panose="020B0502020202020204" pitchFamily="34" charset="0"/>
            </a:endParaRPr>
          </a:p>
        </p:txBody>
      </p:sp>
    </p:spTree>
    <p:extLst>
      <p:ext uri="{BB962C8B-B14F-4D97-AF65-F5344CB8AC3E}">
        <p14:creationId xmlns:p14="http://schemas.microsoft.com/office/powerpoint/2010/main" val="869231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112" y="2729319"/>
            <a:ext cx="7201303" cy="3066430"/>
          </a:xfrm>
          <a:prstGeom prst="rect">
            <a:avLst/>
          </a:prstGeom>
        </p:spPr>
      </p:pic>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7286" y="283057"/>
            <a:ext cx="3013213" cy="2120519"/>
          </a:xfrm>
          <a:prstGeom prst="rect">
            <a:avLst/>
          </a:prstGeom>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07286" y="2548648"/>
            <a:ext cx="2987744" cy="1918370"/>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7286" y="4612090"/>
            <a:ext cx="2987744" cy="2103372"/>
          </a:xfrm>
          <a:prstGeom prst="rect">
            <a:avLst/>
          </a:prstGeom>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112" y="441116"/>
            <a:ext cx="5405646" cy="2288203"/>
          </a:xfrm>
          <a:prstGeom prst="rect">
            <a:avLst/>
          </a:prstGeom>
        </p:spPr>
      </p:pic>
    </p:spTree>
    <p:extLst>
      <p:ext uri="{BB962C8B-B14F-4D97-AF65-F5344CB8AC3E}">
        <p14:creationId xmlns:p14="http://schemas.microsoft.com/office/powerpoint/2010/main" val="37369707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904462" y="337931"/>
            <a:ext cx="9471990" cy="2677656"/>
          </a:xfrm>
          <a:prstGeom prst="rect">
            <a:avLst/>
          </a:prstGeom>
          <a:noFill/>
        </p:spPr>
        <p:txBody>
          <a:bodyPr wrap="square" rtlCol="0">
            <a:spAutoFit/>
          </a:bodyPr>
          <a:lstStyle/>
          <a:p>
            <a:r>
              <a:rPr lang="fr-FR" sz="2000" dirty="0">
                <a:latin typeface="Century Gothic" panose="020B0502020202020204" pitchFamily="34" charset="0"/>
              </a:rPr>
              <a:t>Cartographier les communautés d’amphibiens en fonction de leur </a:t>
            </a:r>
            <a:r>
              <a:rPr lang="fr-FR" sz="2400" u="sng" dirty="0">
                <a:latin typeface="Century Gothic" panose="020B0502020202020204" pitchFamily="34" charset="0"/>
              </a:rPr>
              <a:t>similarité en termes de composition d’espèces</a:t>
            </a:r>
          </a:p>
          <a:p>
            <a:endParaRPr lang="fr-FR" sz="2400" u="sng" dirty="0">
              <a:latin typeface="Century Gothic" panose="020B0502020202020204" pitchFamily="34" charset="0"/>
            </a:endParaRPr>
          </a:p>
          <a:p>
            <a:r>
              <a:rPr lang="fr-FR" sz="2000" dirty="0">
                <a:latin typeface="Century Gothic" panose="020B0502020202020204" pitchFamily="34" charset="0"/>
              </a:rPr>
              <a:t>On ne peut pas utiliser une ACP : </a:t>
            </a:r>
          </a:p>
          <a:p>
            <a:endParaRPr lang="fr-FR" sz="2000" dirty="0">
              <a:latin typeface="Century Gothic" panose="020B0502020202020204" pitchFamily="34" charset="0"/>
            </a:endParaRPr>
          </a:p>
          <a:p>
            <a:pPr marL="285750" indent="-285750">
              <a:buFontTx/>
              <a:buChar char="-"/>
            </a:pPr>
            <a:r>
              <a:rPr lang="fr-FR" sz="2000" dirty="0">
                <a:latin typeface="Century Gothic" panose="020B0502020202020204" pitchFamily="34" charset="0"/>
              </a:rPr>
              <a:t>les données sont en présence-absence, en taux d’expression d’ADN ou en abondance : la distance euclidienne n’est pas adaptée</a:t>
            </a:r>
          </a:p>
          <a:p>
            <a:pPr marL="285750" indent="-285750">
              <a:buFontTx/>
              <a:buChar char="-"/>
            </a:pPr>
            <a:r>
              <a:rPr lang="fr-FR" sz="2000" dirty="0">
                <a:latin typeface="Century Gothic" panose="020B0502020202020204" pitchFamily="34" charset="0"/>
              </a:rPr>
              <a:t>nombreux double-zéros</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834" y="3605420"/>
            <a:ext cx="11458575" cy="1714500"/>
          </a:xfrm>
          <a:prstGeom prst="rect">
            <a:avLst/>
          </a:prstGeom>
        </p:spPr>
      </p:pic>
    </p:spTree>
    <p:extLst>
      <p:ext uri="{BB962C8B-B14F-4D97-AF65-F5344CB8AC3E}">
        <p14:creationId xmlns:p14="http://schemas.microsoft.com/office/powerpoint/2010/main" val="24131544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66918" y="1848677"/>
            <a:ext cx="11391901" cy="1838740"/>
          </a:xfrm>
          <a:prstGeom prst="rect">
            <a:avLst/>
          </a:prstGeom>
        </p:spPr>
      </p:pic>
      <p:sp>
        <p:nvSpPr>
          <p:cNvPr id="7" name="ZoneTexte 6"/>
          <p:cNvSpPr txBox="1"/>
          <p:nvPr/>
        </p:nvSpPr>
        <p:spPr>
          <a:xfrm>
            <a:off x="488674" y="755374"/>
            <a:ext cx="11380303" cy="769441"/>
          </a:xfrm>
          <a:prstGeom prst="rect">
            <a:avLst/>
          </a:prstGeom>
          <a:noFill/>
        </p:spPr>
        <p:txBody>
          <a:bodyPr wrap="square" rtlCol="0">
            <a:spAutoFit/>
          </a:bodyPr>
          <a:lstStyle/>
          <a:p>
            <a:r>
              <a:rPr lang="fr-FR" sz="2000" dirty="0">
                <a:latin typeface="Century Gothic" panose="020B0502020202020204" pitchFamily="34" charset="0"/>
              </a:rPr>
              <a:t>On utilise ici une matrice sites x espèces exprimée en taux d’expression d’ADN. Nous allons résumer les </a:t>
            </a:r>
            <a:r>
              <a:rPr lang="fr-FR" sz="2000" dirty="0" err="1">
                <a:latin typeface="Century Gothic" panose="020B0502020202020204" pitchFamily="34" charset="0"/>
              </a:rPr>
              <a:t>dissimilarités</a:t>
            </a:r>
            <a:r>
              <a:rPr lang="fr-FR" sz="2000" dirty="0">
                <a:latin typeface="Century Gothic" panose="020B0502020202020204" pitchFamily="34" charset="0"/>
              </a:rPr>
              <a:t> entre paires de sites par une </a:t>
            </a:r>
            <a:r>
              <a:rPr lang="fr-FR" sz="2400" u="sng" dirty="0">
                <a:latin typeface="Century Gothic" panose="020B0502020202020204" pitchFamily="34" charset="0"/>
              </a:rPr>
              <a:t>distance de Bray-Curtis</a:t>
            </a:r>
            <a:endParaRPr lang="fr-FR" sz="2000" u="sng" dirty="0">
              <a:latin typeface="Century Gothic" panose="020B0502020202020204" pitchFamily="34" charset="0"/>
            </a:endParaRPr>
          </a:p>
        </p:txBody>
      </p:sp>
      <p:sp>
        <p:nvSpPr>
          <p:cNvPr id="8" name="ZoneTexte 7"/>
          <p:cNvSpPr txBox="1"/>
          <p:nvPr/>
        </p:nvSpPr>
        <p:spPr>
          <a:xfrm>
            <a:off x="488674" y="4011279"/>
            <a:ext cx="11380303" cy="2677656"/>
          </a:xfrm>
          <a:prstGeom prst="rect">
            <a:avLst/>
          </a:prstGeom>
          <a:noFill/>
        </p:spPr>
        <p:txBody>
          <a:bodyPr wrap="square" rtlCol="0">
            <a:spAutoFit/>
          </a:bodyPr>
          <a:lstStyle/>
          <a:p>
            <a:r>
              <a:rPr lang="fr-FR" sz="2000" dirty="0">
                <a:latin typeface="Century Gothic" panose="020B0502020202020204" pitchFamily="34" charset="0"/>
              </a:rPr>
              <a:t>Il y a trop de sites pour interpréter cette matrice ou pour la résumer par un dendrogramme.</a:t>
            </a:r>
          </a:p>
          <a:p>
            <a:endParaRPr lang="fr-FR" sz="2000" u="sng" dirty="0">
              <a:latin typeface="Century Gothic" panose="020B0502020202020204" pitchFamily="34" charset="0"/>
            </a:endParaRPr>
          </a:p>
          <a:p>
            <a:r>
              <a:rPr lang="fr-FR" sz="2000" dirty="0">
                <a:latin typeface="Century Gothic" panose="020B0502020202020204" pitchFamily="34" charset="0"/>
              </a:rPr>
              <a:t>L’ACP n’est pas non plus adaptée : ces </a:t>
            </a:r>
            <a:r>
              <a:rPr lang="fr-FR" sz="2000" dirty="0" err="1">
                <a:latin typeface="Century Gothic" panose="020B0502020202020204" pitchFamily="34" charset="0"/>
              </a:rPr>
              <a:t>dissimilarités</a:t>
            </a:r>
            <a:r>
              <a:rPr lang="fr-FR" sz="2000" dirty="0">
                <a:latin typeface="Century Gothic" panose="020B0502020202020204" pitchFamily="34" charset="0"/>
              </a:rPr>
              <a:t> ne sont pas euclidiennes et il y a autant de lignes que de colonnes</a:t>
            </a:r>
          </a:p>
          <a:p>
            <a:endParaRPr lang="fr-FR" sz="2000" dirty="0">
              <a:latin typeface="Century Gothic" panose="020B0502020202020204" pitchFamily="34" charset="0"/>
            </a:endParaRPr>
          </a:p>
          <a:p>
            <a:r>
              <a:rPr lang="fr-FR" sz="2000" dirty="0">
                <a:latin typeface="Century Gothic" panose="020B0502020202020204" pitchFamily="34" charset="0"/>
              </a:rPr>
              <a:t>Solution : tracer les vecteurs propres de la matrice de </a:t>
            </a:r>
            <a:r>
              <a:rPr lang="fr-FR" sz="2000" dirty="0" err="1">
                <a:latin typeface="Century Gothic" panose="020B0502020202020204" pitchFamily="34" charset="0"/>
              </a:rPr>
              <a:t>dissimilarité</a:t>
            </a:r>
            <a:r>
              <a:rPr lang="fr-FR" sz="2000" dirty="0">
                <a:latin typeface="Century Gothic" panose="020B0502020202020204" pitchFamily="34" charset="0"/>
              </a:rPr>
              <a:t> : </a:t>
            </a:r>
            <a:r>
              <a:rPr lang="fr-FR" sz="2400" u="sng" dirty="0">
                <a:latin typeface="Century Gothic" panose="020B0502020202020204" pitchFamily="34" charset="0"/>
              </a:rPr>
              <a:t>l’analyse en coordonnées principales</a:t>
            </a:r>
            <a:endParaRPr lang="fr-FR" sz="2000" u="sng" dirty="0">
              <a:latin typeface="Century Gothic" panose="020B0502020202020204" pitchFamily="34" charset="0"/>
            </a:endParaRPr>
          </a:p>
        </p:txBody>
      </p:sp>
    </p:spTree>
    <p:extLst>
      <p:ext uri="{BB962C8B-B14F-4D97-AF65-F5344CB8AC3E}">
        <p14:creationId xmlns:p14="http://schemas.microsoft.com/office/powerpoint/2010/main" val="3690265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p:cNvGraphicFramePr>
            <a:graphicFrameLocks noChangeAspect="1"/>
          </p:cNvGraphicFramePr>
          <p:nvPr>
            <p:extLst>
              <p:ext uri="{D42A27DB-BD31-4B8C-83A1-F6EECF244321}">
                <p14:modId xmlns:p14="http://schemas.microsoft.com/office/powerpoint/2010/main" val="3463394448"/>
              </p:ext>
            </p:extLst>
          </p:nvPr>
        </p:nvGraphicFramePr>
        <p:xfrm>
          <a:off x="6659157" y="4075043"/>
          <a:ext cx="10403179" cy="2643807"/>
        </p:xfrm>
        <a:graphic>
          <a:graphicData uri="http://schemas.openxmlformats.org/presentationml/2006/ole">
            <mc:AlternateContent xmlns:mc="http://schemas.openxmlformats.org/markup-compatibility/2006">
              <mc:Choice xmlns:v="urn:schemas-microsoft-com:vml" Requires="v">
                <p:oleObj name="Document" r:id="rId2" imgW="5759710" imgH="1463453" progId="Word.Document.12">
                  <p:embed/>
                </p:oleObj>
              </mc:Choice>
              <mc:Fallback>
                <p:oleObj name="Document" r:id="rId2" imgW="5759710" imgH="1463453" progId="Word.Document.12">
                  <p:embed/>
                  <p:pic>
                    <p:nvPicPr>
                      <p:cNvPr id="0" name=""/>
                      <p:cNvPicPr/>
                      <p:nvPr/>
                    </p:nvPicPr>
                    <p:blipFill>
                      <a:blip r:embed="rId3"/>
                      <a:stretch>
                        <a:fillRect/>
                      </a:stretch>
                    </p:blipFill>
                    <p:spPr>
                      <a:xfrm>
                        <a:off x="6659157" y="4075043"/>
                        <a:ext cx="10403179" cy="2643807"/>
                      </a:xfrm>
                      <a:prstGeom prst="rect">
                        <a:avLst/>
                      </a:prstGeom>
                    </p:spPr>
                  </p:pic>
                </p:oleObj>
              </mc:Fallback>
            </mc:AlternateContent>
          </a:graphicData>
        </a:graphic>
      </p:graphicFrame>
      <p:graphicFrame>
        <p:nvGraphicFramePr>
          <p:cNvPr id="6" name="Tableau 5"/>
          <p:cNvGraphicFramePr>
            <a:graphicFrameLocks noGrp="1"/>
          </p:cNvGraphicFramePr>
          <p:nvPr>
            <p:extLst>
              <p:ext uri="{D42A27DB-BD31-4B8C-83A1-F6EECF244321}">
                <p14:modId xmlns:p14="http://schemas.microsoft.com/office/powerpoint/2010/main" val="3974055999"/>
              </p:ext>
            </p:extLst>
          </p:nvPr>
        </p:nvGraphicFramePr>
        <p:xfrm>
          <a:off x="4905682" y="397943"/>
          <a:ext cx="4796406" cy="2241558"/>
        </p:xfrm>
        <a:graphic>
          <a:graphicData uri="http://schemas.openxmlformats.org/drawingml/2006/table">
            <a:tbl>
              <a:tblPr/>
              <a:tblGrid>
                <a:gridCol w="808606">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1557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tblGrid>
              <a:tr h="692359">
                <a:tc>
                  <a:txBody>
                    <a:bodyPr/>
                    <a:lstStyle/>
                    <a:p>
                      <a:pPr algn="l" fontAlgn="b"/>
                      <a:r>
                        <a:rPr lang="fr-FR" sz="1800" b="1" i="0" u="none" strike="noStrike" dirty="0">
                          <a:solidFill>
                            <a:srgbClr val="000000"/>
                          </a:solidFill>
                          <a:effectLst/>
                          <a:latin typeface="Calibri" panose="020F0502020204030204" pitchFamily="34" charset="0"/>
                        </a:rPr>
                        <a:t>Site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800" b="0" i="1" u="none" strike="noStrike" dirty="0" err="1">
                          <a:solidFill>
                            <a:srgbClr val="000000"/>
                          </a:solidFill>
                          <a:effectLst/>
                          <a:latin typeface="Calibri" panose="020F0502020204030204" pitchFamily="34" charset="0"/>
                        </a:rPr>
                        <a:t>Libellula</a:t>
                      </a:r>
                      <a:r>
                        <a:rPr lang="fr-FR" sz="1800" b="0" i="1" u="none" strike="noStrike" dirty="0">
                          <a:solidFill>
                            <a:srgbClr val="000000"/>
                          </a:solidFill>
                          <a:effectLst/>
                          <a:latin typeface="Calibri" panose="020F0502020204030204" pitchFamily="34" charset="0"/>
                        </a:rPr>
                        <a:t> </a:t>
                      </a:r>
                      <a:r>
                        <a:rPr lang="fr-FR" sz="1800" b="0" i="1" u="none" strike="noStrike" dirty="0" err="1">
                          <a:solidFill>
                            <a:srgbClr val="000000"/>
                          </a:solidFill>
                          <a:effectLst/>
                          <a:latin typeface="Calibri" panose="020F0502020204030204" pitchFamily="34" charset="0"/>
                        </a:rPr>
                        <a:t>depressa</a:t>
                      </a:r>
                      <a:endParaRPr lang="fr-FR" sz="1800" b="0" i="1"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800" b="0" i="1" u="none" strike="noStrike" dirty="0" err="1">
                          <a:solidFill>
                            <a:srgbClr val="000000"/>
                          </a:solidFill>
                          <a:effectLst/>
                          <a:latin typeface="Calibri" panose="020F0502020204030204" pitchFamily="34" charset="0"/>
                        </a:rPr>
                        <a:t>Calopteryx</a:t>
                      </a:r>
                      <a:r>
                        <a:rPr lang="fr-FR" sz="1800" b="0" i="1" u="none" strike="noStrike" dirty="0">
                          <a:solidFill>
                            <a:srgbClr val="000000"/>
                          </a:solidFill>
                          <a:effectLst/>
                          <a:latin typeface="Calibri" panose="020F0502020204030204" pitchFamily="34" charset="0"/>
                        </a:rPr>
                        <a:t> </a:t>
                      </a:r>
                      <a:r>
                        <a:rPr lang="fr-FR" sz="1800" b="0" i="1" u="none" strike="noStrike" dirty="0" err="1">
                          <a:solidFill>
                            <a:srgbClr val="000000"/>
                          </a:solidFill>
                          <a:effectLst/>
                          <a:latin typeface="Calibri" panose="020F0502020204030204" pitchFamily="34" charset="0"/>
                        </a:rPr>
                        <a:t>splendens</a:t>
                      </a:r>
                      <a:endParaRPr lang="fr-FR" sz="1800" b="0" i="1"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800" b="0" i="1" u="none" strike="noStrike" dirty="0" err="1">
                          <a:solidFill>
                            <a:srgbClr val="000000"/>
                          </a:solidFill>
                          <a:effectLst/>
                          <a:latin typeface="Calibri" panose="020F0502020204030204" pitchFamily="34" charset="0"/>
                        </a:rPr>
                        <a:t>Calopteryx</a:t>
                      </a:r>
                      <a:r>
                        <a:rPr lang="fr-FR" sz="1800" b="0" i="1" u="none" strike="noStrike" dirty="0">
                          <a:solidFill>
                            <a:srgbClr val="000000"/>
                          </a:solidFill>
                          <a:effectLst/>
                          <a:latin typeface="Calibri" panose="020F0502020204030204" pitchFamily="34" charset="0"/>
                        </a:rPr>
                        <a:t> </a:t>
                      </a:r>
                      <a:r>
                        <a:rPr lang="fr-FR" sz="1800" b="0" i="1" u="none" strike="noStrike" dirty="0" err="1">
                          <a:solidFill>
                            <a:srgbClr val="000000"/>
                          </a:solidFill>
                          <a:effectLst/>
                          <a:latin typeface="Calibri" panose="020F0502020204030204" pitchFamily="34" charset="0"/>
                        </a:rPr>
                        <a:t>virgo</a:t>
                      </a:r>
                      <a:endParaRPr lang="fr-FR" sz="1800" b="0" i="1"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2518">
                <a:tc>
                  <a:txBody>
                    <a:bodyPr/>
                    <a:lstStyle/>
                    <a:p>
                      <a:pPr algn="l" fontAlgn="b"/>
                      <a:r>
                        <a:rPr lang="fr-FR" sz="1800" b="0" i="1" u="none" strike="noStrike">
                          <a:solidFill>
                            <a:srgbClr val="000000"/>
                          </a:solidFill>
                          <a:effectLst/>
                          <a:latin typeface="Calibri" panose="020F0502020204030204" pitchFamily="34" charset="0"/>
                        </a:rPr>
                        <a:t>Site 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8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82518">
                <a:tc>
                  <a:txBody>
                    <a:bodyPr/>
                    <a:lstStyle/>
                    <a:p>
                      <a:pPr algn="l" fontAlgn="b"/>
                      <a:r>
                        <a:rPr lang="fr-FR" sz="1800" b="0" i="1" u="none" strike="noStrike">
                          <a:solidFill>
                            <a:srgbClr val="000000"/>
                          </a:solidFill>
                          <a:effectLst/>
                          <a:latin typeface="Calibri" panose="020F0502020204030204" pitchFamily="34" charset="0"/>
                        </a:rPr>
                        <a:t>Site 2</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fr-FR" sz="18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382518">
                <a:tc>
                  <a:txBody>
                    <a:bodyPr/>
                    <a:lstStyle/>
                    <a:p>
                      <a:pPr algn="l" fontAlgn="b"/>
                      <a:r>
                        <a:rPr lang="fr-FR" sz="1800" b="0" i="1" u="none" strike="noStrike">
                          <a:solidFill>
                            <a:srgbClr val="000000"/>
                          </a:solidFill>
                          <a:effectLst/>
                          <a:latin typeface="Calibri" panose="020F0502020204030204" pitchFamily="34" charset="0"/>
                        </a:rPr>
                        <a:t>Site 3</a:t>
                      </a:r>
                    </a:p>
                  </a:txBody>
                  <a:tcPr marL="9525" marR="9525" marT="9525" marB="0" anchor="b">
                    <a:lnL>
                      <a:noFill/>
                    </a:lnL>
                    <a:lnR>
                      <a:noFill/>
                    </a:lnR>
                    <a:lnT>
                      <a:noFill/>
                    </a:lnT>
                    <a:lnB>
                      <a:noFill/>
                    </a:lnB>
                  </a:tcPr>
                </a:tc>
                <a:tc>
                  <a:txBody>
                    <a:bodyPr/>
                    <a:lstStyle/>
                    <a:p>
                      <a:pPr algn="r" fontAlgn="b"/>
                      <a:r>
                        <a:rPr lang="fr-FR"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401645">
                <a:tc>
                  <a:txBody>
                    <a:bodyPr/>
                    <a:lstStyle/>
                    <a:p>
                      <a:pPr algn="l" fontAlgn="b"/>
                      <a:r>
                        <a:rPr lang="fr-FR" sz="1800" b="0" i="1" u="none" strike="noStrike" dirty="0">
                          <a:solidFill>
                            <a:srgbClr val="000000"/>
                          </a:solidFill>
                          <a:effectLst/>
                          <a:latin typeface="Calibri" panose="020F0502020204030204" pitchFamily="34" charset="0"/>
                        </a:rPr>
                        <a:t>Site 4</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fr-FR"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Arc 6"/>
          <p:cNvSpPr/>
          <p:nvPr/>
        </p:nvSpPr>
        <p:spPr>
          <a:xfrm rot="9915694">
            <a:off x="5247861" y="2435087"/>
            <a:ext cx="1480930" cy="1560443"/>
          </a:xfrm>
          <a:prstGeom prst="arc">
            <a:avLst>
              <a:gd name="adj1" fmla="val 17085457"/>
              <a:gd name="adj2" fmla="val 2304426"/>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ZoneTexte 7"/>
          <p:cNvSpPr txBox="1"/>
          <p:nvPr/>
        </p:nvSpPr>
        <p:spPr>
          <a:xfrm>
            <a:off x="576469" y="3041374"/>
            <a:ext cx="4497261" cy="707886"/>
          </a:xfrm>
          <a:prstGeom prst="rect">
            <a:avLst/>
          </a:prstGeom>
          <a:noFill/>
        </p:spPr>
        <p:txBody>
          <a:bodyPr wrap="square" rtlCol="0">
            <a:spAutoFit/>
          </a:bodyPr>
          <a:lstStyle/>
          <a:p>
            <a:r>
              <a:rPr lang="fr-FR" sz="2000" dirty="0">
                <a:latin typeface="Century Gothic" panose="020B0502020202020204" pitchFamily="34" charset="0"/>
              </a:rPr>
              <a:t>Combien d’espèces différentes entre paires de sites?</a:t>
            </a:r>
          </a:p>
        </p:txBody>
      </p:sp>
    </p:spTree>
    <p:extLst>
      <p:ext uri="{BB962C8B-B14F-4D97-AF65-F5344CB8AC3E}">
        <p14:creationId xmlns:p14="http://schemas.microsoft.com/office/powerpoint/2010/main" val="14071983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646" y="-289477"/>
            <a:ext cx="8115300" cy="5429250"/>
          </a:xfrm>
          <a:prstGeom prst="rect">
            <a:avLst/>
          </a:prstGeom>
        </p:spPr>
      </p:pic>
      <p:sp>
        <p:nvSpPr>
          <p:cNvPr id="7" name="ZoneTexte 6"/>
          <p:cNvSpPr txBox="1"/>
          <p:nvPr/>
        </p:nvSpPr>
        <p:spPr>
          <a:xfrm>
            <a:off x="407505" y="4661452"/>
            <a:ext cx="11698356" cy="1815882"/>
          </a:xfrm>
          <a:prstGeom prst="rect">
            <a:avLst/>
          </a:prstGeom>
          <a:noFill/>
        </p:spPr>
        <p:txBody>
          <a:bodyPr wrap="square" rtlCol="0">
            <a:spAutoFit/>
          </a:bodyPr>
          <a:lstStyle/>
          <a:p>
            <a:r>
              <a:rPr lang="fr-FR" dirty="0">
                <a:latin typeface="Century Gothic" panose="020B0502020202020204" pitchFamily="34" charset="0"/>
              </a:rPr>
              <a:t>Problème : certaines </a:t>
            </a:r>
            <a:r>
              <a:rPr lang="fr-FR" sz="2000" u="sng" dirty="0">
                <a:latin typeface="Century Gothic" panose="020B0502020202020204" pitchFamily="34" charset="0"/>
              </a:rPr>
              <a:t>valeurs propres sont négatives </a:t>
            </a:r>
            <a:r>
              <a:rPr lang="fr-FR" dirty="0">
                <a:latin typeface="Century Gothic" panose="020B0502020202020204" pitchFamily="34" charset="0"/>
              </a:rPr>
              <a:t>&gt; les vecteurs propres seront complexes.</a:t>
            </a:r>
          </a:p>
          <a:p>
            <a:r>
              <a:rPr lang="fr-FR" dirty="0">
                <a:latin typeface="Century Gothic" panose="020B0502020202020204" pitchFamily="34" charset="0"/>
              </a:rPr>
              <a:t>La représentation graphique n’est pas possible dans ce cas.</a:t>
            </a:r>
          </a:p>
          <a:p>
            <a:r>
              <a:rPr lang="fr-FR" dirty="0">
                <a:latin typeface="Century Gothic" panose="020B0502020202020204" pitchFamily="34" charset="0"/>
              </a:rPr>
              <a:t>Solutions :</a:t>
            </a:r>
          </a:p>
          <a:p>
            <a:pPr marL="285750" indent="-285750">
              <a:buFont typeface="Arial" panose="020B0604020202020204" pitchFamily="34" charset="0"/>
              <a:buChar char="•"/>
            </a:pPr>
            <a:r>
              <a:rPr lang="fr-FR" dirty="0">
                <a:latin typeface="Century Gothic" panose="020B0502020202020204" pitchFamily="34" charset="0"/>
              </a:rPr>
              <a:t>ignorer ces vecteurs propres, avec le risque qu’ils portent malgré tout une information utile</a:t>
            </a:r>
          </a:p>
          <a:p>
            <a:pPr marL="285750" indent="-285750">
              <a:buFont typeface="Arial" panose="020B0604020202020204" pitchFamily="34" charset="0"/>
              <a:buChar char="•"/>
            </a:pPr>
            <a:r>
              <a:rPr lang="fr-FR" sz="2000" u="sng" dirty="0">
                <a:latin typeface="Century Gothic" panose="020B0502020202020204" pitchFamily="34" charset="0"/>
              </a:rPr>
              <a:t>Corriger </a:t>
            </a:r>
            <a:r>
              <a:rPr lang="fr-FR" dirty="0">
                <a:latin typeface="Century Gothic" panose="020B0502020202020204" pitchFamily="34" charset="0"/>
              </a:rPr>
              <a:t>pour forcer les valeurs propres à être positives</a:t>
            </a:r>
          </a:p>
          <a:p>
            <a:endParaRPr lang="fr-FR" dirty="0">
              <a:latin typeface="Century Gothic" panose="020B0502020202020204" pitchFamily="34" charset="0"/>
            </a:endParaRPr>
          </a:p>
        </p:txBody>
      </p:sp>
    </p:spTree>
    <p:extLst>
      <p:ext uri="{BB962C8B-B14F-4D97-AF65-F5344CB8AC3E}">
        <p14:creationId xmlns:p14="http://schemas.microsoft.com/office/powerpoint/2010/main" val="10703831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extLst>
              <a:ext uri="{28A0092B-C50C-407E-A947-70E740481C1C}">
                <a14:useLocalDpi xmlns:a14="http://schemas.microsoft.com/office/drawing/2010/main" val="0"/>
              </a:ext>
            </a:extLst>
          </a:blip>
          <a:stretch>
            <a:fillRect/>
          </a:stretch>
        </p:blipFill>
        <p:spPr>
          <a:xfrm>
            <a:off x="1550504" y="675861"/>
            <a:ext cx="4784407" cy="5585460"/>
          </a:xfrm>
          <a:prstGeom prst="rect">
            <a:avLst/>
          </a:prstGeom>
        </p:spPr>
      </p:pic>
      <p:sp>
        <p:nvSpPr>
          <p:cNvPr id="5" name="ZoneTexte 4"/>
          <p:cNvSpPr txBox="1"/>
          <p:nvPr/>
        </p:nvSpPr>
        <p:spPr>
          <a:xfrm>
            <a:off x="5784574" y="1461052"/>
            <a:ext cx="6211956" cy="3477875"/>
          </a:xfrm>
          <a:prstGeom prst="rect">
            <a:avLst/>
          </a:prstGeom>
          <a:noFill/>
        </p:spPr>
        <p:txBody>
          <a:bodyPr wrap="square" rtlCol="0">
            <a:spAutoFit/>
          </a:bodyPr>
          <a:lstStyle/>
          <a:p>
            <a:r>
              <a:rPr lang="fr-FR" dirty="0">
                <a:latin typeface="Century Gothic" panose="020B0502020202020204" pitchFamily="34" charset="0"/>
              </a:rPr>
              <a:t>Une </a:t>
            </a:r>
            <a:r>
              <a:rPr lang="fr-FR" sz="2000" u="sng" dirty="0">
                <a:latin typeface="Century Gothic" panose="020B0502020202020204" pitchFamily="34" charset="0"/>
              </a:rPr>
              <a:t>transformation des </a:t>
            </a:r>
            <a:r>
              <a:rPr lang="fr-FR" sz="2000" u="sng" dirty="0" err="1">
                <a:latin typeface="Century Gothic" panose="020B0502020202020204" pitchFamily="34" charset="0"/>
              </a:rPr>
              <a:t>dissimilarités</a:t>
            </a:r>
            <a:r>
              <a:rPr lang="fr-FR" sz="2000" u="sng" dirty="0">
                <a:latin typeface="Century Gothic" panose="020B0502020202020204" pitchFamily="34" charset="0"/>
              </a:rPr>
              <a:t> </a:t>
            </a:r>
            <a:r>
              <a:rPr lang="fr-FR" dirty="0">
                <a:latin typeface="Century Gothic" panose="020B0502020202020204" pitchFamily="34" charset="0"/>
              </a:rPr>
              <a:t>par racine carrée suffit souvent à rendre les valeurs propres positives. Si ça fonctionne, inutile de chercher plus compliqué</a:t>
            </a:r>
          </a:p>
          <a:p>
            <a:endParaRPr lang="fr-FR" dirty="0">
              <a:latin typeface="Century Gothic" panose="020B0502020202020204" pitchFamily="34" charset="0"/>
            </a:endParaRPr>
          </a:p>
          <a:p>
            <a:r>
              <a:rPr lang="fr-FR" dirty="0">
                <a:latin typeface="Century Gothic" panose="020B0502020202020204" pitchFamily="34" charset="0"/>
              </a:rPr>
              <a:t>Si toutes les valeurs propres sont positives, la représentation graphique des </a:t>
            </a:r>
            <a:r>
              <a:rPr lang="fr-FR" dirty="0" err="1">
                <a:latin typeface="Century Gothic" panose="020B0502020202020204" pitchFamily="34" charset="0"/>
              </a:rPr>
              <a:t>dissimilarités</a:t>
            </a:r>
            <a:r>
              <a:rPr lang="fr-FR" dirty="0">
                <a:latin typeface="Century Gothic" panose="020B0502020202020204" pitchFamily="34" charset="0"/>
              </a:rPr>
              <a:t> dans un espace euclidien </a:t>
            </a:r>
            <a:r>
              <a:rPr lang="fr-FR" sz="2000" u="sng" dirty="0">
                <a:latin typeface="Century Gothic" panose="020B0502020202020204" pitchFamily="34" charset="0"/>
              </a:rPr>
              <a:t>sera conforme </a:t>
            </a:r>
            <a:r>
              <a:rPr lang="fr-FR" dirty="0">
                <a:latin typeface="Century Gothic" panose="020B0502020202020204" pitchFamily="34" charset="0"/>
              </a:rPr>
              <a:t>à la matrice de </a:t>
            </a:r>
            <a:r>
              <a:rPr lang="fr-FR" dirty="0" err="1">
                <a:latin typeface="Century Gothic" panose="020B0502020202020204" pitchFamily="34" charset="0"/>
              </a:rPr>
              <a:t>dissimilarité</a:t>
            </a:r>
            <a:r>
              <a:rPr lang="fr-FR" dirty="0">
                <a:latin typeface="Century Gothic" panose="020B0502020202020204" pitchFamily="34" charset="0"/>
              </a:rPr>
              <a:t> initiale. </a:t>
            </a:r>
          </a:p>
          <a:p>
            <a:endParaRPr lang="fr-FR" dirty="0">
              <a:latin typeface="Century Gothic" panose="020B0502020202020204" pitchFamily="34" charset="0"/>
            </a:endParaRPr>
          </a:p>
          <a:p>
            <a:r>
              <a:rPr lang="fr-FR" dirty="0">
                <a:latin typeface="Century Gothic" panose="020B0502020202020204" pitchFamily="34" charset="0"/>
              </a:rPr>
              <a:t>La qualité de représentation de la matrice de </a:t>
            </a:r>
            <a:r>
              <a:rPr lang="fr-FR" dirty="0" err="1">
                <a:latin typeface="Century Gothic" panose="020B0502020202020204" pitchFamily="34" charset="0"/>
              </a:rPr>
              <a:t>dissimilarité</a:t>
            </a:r>
            <a:r>
              <a:rPr lang="fr-FR" dirty="0">
                <a:latin typeface="Century Gothic" panose="020B0502020202020204" pitchFamily="34" charset="0"/>
              </a:rPr>
              <a:t> peut être évaluée par diverses méthodes</a:t>
            </a:r>
          </a:p>
        </p:txBody>
      </p:sp>
    </p:spTree>
    <p:extLst>
      <p:ext uri="{BB962C8B-B14F-4D97-AF65-F5344CB8AC3E}">
        <p14:creationId xmlns:p14="http://schemas.microsoft.com/office/powerpoint/2010/main" val="21926881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extLst>
              <a:ext uri="{28A0092B-C50C-407E-A947-70E740481C1C}">
                <a14:useLocalDpi xmlns:a14="http://schemas.microsoft.com/office/drawing/2010/main" val="0"/>
              </a:ext>
            </a:extLst>
          </a:blip>
          <a:stretch>
            <a:fillRect/>
          </a:stretch>
        </p:blipFill>
        <p:spPr>
          <a:xfrm>
            <a:off x="0" y="0"/>
            <a:ext cx="7384774" cy="6738730"/>
          </a:xfrm>
          <a:prstGeom prst="rect">
            <a:avLst/>
          </a:prstGeom>
        </p:spPr>
      </p:pic>
      <p:sp>
        <p:nvSpPr>
          <p:cNvPr id="5" name="ZoneTexte 4"/>
          <p:cNvSpPr txBox="1"/>
          <p:nvPr/>
        </p:nvSpPr>
        <p:spPr>
          <a:xfrm>
            <a:off x="7384774" y="707097"/>
            <a:ext cx="4661452" cy="5324535"/>
          </a:xfrm>
          <a:prstGeom prst="rect">
            <a:avLst/>
          </a:prstGeom>
          <a:noFill/>
        </p:spPr>
        <p:txBody>
          <a:bodyPr wrap="square" rtlCol="0">
            <a:spAutoFit/>
          </a:bodyPr>
          <a:lstStyle/>
          <a:p>
            <a:r>
              <a:rPr lang="fr-FR" sz="2000" dirty="0">
                <a:latin typeface="Century Gothic" panose="020B0502020202020204" pitchFamily="34" charset="0"/>
              </a:rPr>
              <a:t>On distingue </a:t>
            </a:r>
            <a:r>
              <a:rPr lang="fr-FR" sz="2400" u="sng" dirty="0">
                <a:latin typeface="Century Gothic" panose="020B0502020202020204" pitchFamily="34" charset="0"/>
              </a:rPr>
              <a:t>4 groupes : </a:t>
            </a:r>
          </a:p>
          <a:p>
            <a:endParaRPr lang="fr-FR" sz="2000" dirty="0">
              <a:latin typeface="Century Gothic" panose="020B0502020202020204" pitchFamily="34" charset="0"/>
            </a:endParaRPr>
          </a:p>
          <a:p>
            <a:r>
              <a:rPr lang="fr-FR" sz="2000" dirty="0">
                <a:latin typeface="Century Gothic" panose="020B0502020202020204" pitchFamily="34" charset="0"/>
              </a:rPr>
              <a:t>Haut-gauche (</a:t>
            </a:r>
            <a:r>
              <a:rPr lang="fr-FR" sz="2000" dirty="0" err="1">
                <a:latin typeface="Century Gothic" panose="020B0502020202020204" pitchFamily="34" charset="0"/>
              </a:rPr>
              <a:t>Argelliers</a:t>
            </a:r>
            <a:r>
              <a:rPr lang="fr-FR" sz="2000" dirty="0">
                <a:latin typeface="Century Gothic" panose="020B0502020202020204" pitchFamily="34" charset="0"/>
              </a:rPr>
              <a:t> 2)</a:t>
            </a:r>
          </a:p>
          <a:p>
            <a:r>
              <a:rPr lang="fr-FR" sz="2000" dirty="0">
                <a:latin typeface="Century Gothic" panose="020B0502020202020204" pitchFamily="34" charset="0"/>
              </a:rPr>
              <a:t>Haut-droite (Le </a:t>
            </a:r>
            <a:r>
              <a:rPr lang="fr-FR" sz="2000" dirty="0" err="1">
                <a:latin typeface="Century Gothic" panose="020B0502020202020204" pitchFamily="34" charset="0"/>
              </a:rPr>
              <a:t>Déjai</a:t>
            </a:r>
            <a:r>
              <a:rPr lang="fr-FR" sz="2000" dirty="0">
                <a:latin typeface="Century Gothic" panose="020B0502020202020204" pitchFamily="34" charset="0"/>
              </a:rPr>
              <a:t>)</a:t>
            </a:r>
          </a:p>
          <a:p>
            <a:r>
              <a:rPr lang="fr-FR" sz="2000" dirty="0">
                <a:latin typeface="Century Gothic" panose="020B0502020202020204" pitchFamily="34" charset="0"/>
              </a:rPr>
              <a:t>Centre (La Mine)</a:t>
            </a:r>
          </a:p>
          <a:p>
            <a:r>
              <a:rPr lang="fr-FR" sz="2000" dirty="0">
                <a:latin typeface="Century Gothic" panose="020B0502020202020204" pitchFamily="34" charset="0"/>
              </a:rPr>
              <a:t>Bas (Viol-le-Fort)</a:t>
            </a:r>
          </a:p>
          <a:p>
            <a:endParaRPr lang="fr-FR" sz="2000" dirty="0">
              <a:latin typeface="Century Gothic" panose="020B0502020202020204" pitchFamily="34" charset="0"/>
            </a:endParaRPr>
          </a:p>
          <a:p>
            <a:r>
              <a:rPr lang="fr-FR" sz="2000" dirty="0">
                <a:latin typeface="Century Gothic" panose="020B0502020202020204" pitchFamily="34" charset="0"/>
              </a:rPr>
              <a:t>Plus un site est excentré, plus il s’éloigne d’une </a:t>
            </a:r>
            <a:r>
              <a:rPr lang="fr-FR" sz="2400" u="sng" dirty="0">
                <a:latin typeface="Century Gothic" panose="020B0502020202020204" pitchFamily="34" charset="0"/>
              </a:rPr>
              <a:t>communauté d’amphibien type </a:t>
            </a:r>
            <a:r>
              <a:rPr lang="fr-FR" sz="2000" dirty="0">
                <a:latin typeface="Century Gothic" panose="020B0502020202020204" pitchFamily="34" charset="0"/>
              </a:rPr>
              <a:t>constituée d’espèces ubiquiste = plus il est original en termes d’espèces</a:t>
            </a:r>
          </a:p>
          <a:p>
            <a:endParaRPr lang="fr-FR" sz="2000" dirty="0">
              <a:latin typeface="Century Gothic" panose="020B0502020202020204" pitchFamily="34" charset="0"/>
            </a:endParaRPr>
          </a:p>
          <a:p>
            <a:r>
              <a:rPr lang="fr-FR" sz="2000" dirty="0">
                <a:latin typeface="Century Gothic" panose="020B0502020202020204" pitchFamily="34" charset="0"/>
              </a:rPr>
              <a:t>L’interprétation ne peut aller plus loin en l’absence d’</a:t>
            </a:r>
            <a:r>
              <a:rPr lang="fr-FR" sz="2400" u="sng" dirty="0">
                <a:latin typeface="Century Gothic" panose="020B0502020202020204" pitchFamily="34" charset="0"/>
              </a:rPr>
              <a:t>information supplémentaire</a:t>
            </a:r>
          </a:p>
        </p:txBody>
      </p:sp>
    </p:spTree>
    <p:extLst>
      <p:ext uri="{BB962C8B-B14F-4D97-AF65-F5344CB8AC3E}">
        <p14:creationId xmlns:p14="http://schemas.microsoft.com/office/powerpoint/2010/main" val="29417147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extLst>
              <a:ext uri="{28A0092B-C50C-407E-A947-70E740481C1C}">
                <a14:useLocalDpi xmlns:a14="http://schemas.microsoft.com/office/drawing/2010/main" val="0"/>
              </a:ext>
            </a:extLst>
          </a:blip>
          <a:stretch>
            <a:fillRect/>
          </a:stretch>
        </p:blipFill>
        <p:spPr>
          <a:xfrm>
            <a:off x="-143787" y="180519"/>
            <a:ext cx="7061421" cy="6349490"/>
          </a:xfrm>
          <a:prstGeom prst="rect">
            <a:avLst/>
          </a:prstGeom>
        </p:spPr>
      </p:pic>
      <p:sp>
        <p:nvSpPr>
          <p:cNvPr id="5" name="ZoneTexte 4"/>
          <p:cNvSpPr txBox="1"/>
          <p:nvPr/>
        </p:nvSpPr>
        <p:spPr>
          <a:xfrm>
            <a:off x="7384774" y="707097"/>
            <a:ext cx="4661452" cy="6124754"/>
          </a:xfrm>
          <a:prstGeom prst="rect">
            <a:avLst/>
          </a:prstGeom>
          <a:noFill/>
        </p:spPr>
        <p:txBody>
          <a:bodyPr wrap="square" rtlCol="0">
            <a:spAutoFit/>
          </a:bodyPr>
          <a:lstStyle/>
          <a:p>
            <a:r>
              <a:rPr lang="fr-FR" sz="2000" dirty="0">
                <a:latin typeface="Century Gothic" panose="020B0502020202020204" pitchFamily="34" charset="0"/>
              </a:rPr>
              <a:t>On peut projeter les espèces comme des </a:t>
            </a:r>
            <a:r>
              <a:rPr lang="fr-FR" sz="2400" u="sng" dirty="0">
                <a:latin typeface="Century Gothic" panose="020B0502020202020204" pitchFamily="34" charset="0"/>
              </a:rPr>
              <a:t>variables supplémentaires:</a:t>
            </a:r>
            <a:r>
              <a:rPr lang="fr-FR" sz="2000" dirty="0">
                <a:latin typeface="Century Gothic" panose="020B0502020202020204" pitchFamily="34" charset="0"/>
              </a:rPr>
              <a:t> des variables que l’on projette mais qui ne contribuent pas à l’analyse</a:t>
            </a:r>
          </a:p>
          <a:p>
            <a:endParaRPr lang="fr-FR" sz="2000" dirty="0">
              <a:latin typeface="Century Gothic" panose="020B0502020202020204" pitchFamily="34" charset="0"/>
            </a:endParaRPr>
          </a:p>
          <a:p>
            <a:r>
              <a:rPr lang="fr-FR" sz="2000" dirty="0">
                <a:latin typeface="Century Gothic" panose="020B0502020202020204" pitchFamily="34" charset="0"/>
              </a:rPr>
              <a:t>Le groupe d’</a:t>
            </a:r>
            <a:r>
              <a:rPr lang="fr-FR" sz="2000" dirty="0" err="1">
                <a:latin typeface="Century Gothic" panose="020B0502020202020204" pitchFamily="34" charset="0"/>
              </a:rPr>
              <a:t>Argelliers</a:t>
            </a:r>
            <a:r>
              <a:rPr lang="fr-FR" sz="2000" dirty="0">
                <a:latin typeface="Century Gothic" panose="020B0502020202020204" pitchFamily="34" charset="0"/>
              </a:rPr>
              <a:t> 2 est lié à la présence de la rainette méridionale</a:t>
            </a:r>
          </a:p>
          <a:p>
            <a:endParaRPr lang="fr-FR" sz="2000" dirty="0">
              <a:latin typeface="Century Gothic" panose="020B0502020202020204" pitchFamily="34" charset="0"/>
            </a:endParaRPr>
          </a:p>
          <a:p>
            <a:r>
              <a:rPr lang="fr-FR" sz="2000" dirty="0">
                <a:latin typeface="Century Gothic" panose="020B0502020202020204" pitchFamily="34" charset="0"/>
              </a:rPr>
              <a:t>Le groupe de Le </a:t>
            </a:r>
            <a:r>
              <a:rPr lang="fr-FR" sz="2000" dirty="0" err="1">
                <a:latin typeface="Century Gothic" panose="020B0502020202020204" pitchFamily="34" charset="0"/>
              </a:rPr>
              <a:t>Déjai</a:t>
            </a:r>
            <a:r>
              <a:rPr lang="fr-FR" sz="2000" dirty="0">
                <a:latin typeface="Century Gothic" panose="020B0502020202020204" pitchFamily="34" charset="0"/>
              </a:rPr>
              <a:t> est lié au Crapaud commun</a:t>
            </a:r>
          </a:p>
          <a:p>
            <a:endParaRPr lang="fr-FR" sz="2000" dirty="0">
              <a:latin typeface="Century Gothic" panose="020B0502020202020204" pitchFamily="34" charset="0"/>
            </a:endParaRPr>
          </a:p>
          <a:p>
            <a:r>
              <a:rPr lang="fr-FR" sz="2000" dirty="0">
                <a:latin typeface="Century Gothic" panose="020B0502020202020204" pitchFamily="34" charset="0"/>
              </a:rPr>
              <a:t>Le groupe de Viol Le Fort est caractérisé par la Grenouille verte</a:t>
            </a:r>
          </a:p>
          <a:p>
            <a:endParaRPr lang="fr-FR" sz="2000" dirty="0">
              <a:latin typeface="Century Gothic" panose="020B0502020202020204" pitchFamily="34" charset="0"/>
            </a:endParaRPr>
          </a:p>
          <a:p>
            <a:r>
              <a:rPr lang="fr-FR" sz="2000" dirty="0">
                <a:latin typeface="Century Gothic" panose="020B0502020202020204" pitchFamily="34" charset="0"/>
              </a:rPr>
              <a:t>Le groupe central rassemble des espèces dont l’occurrence est peu structurée entre sites</a:t>
            </a:r>
            <a:endParaRPr lang="fr-FR" sz="2000" u="sng" dirty="0">
              <a:latin typeface="Century Gothic" panose="020B0502020202020204" pitchFamily="34" charset="0"/>
            </a:endParaRPr>
          </a:p>
          <a:p>
            <a:endParaRPr lang="fr-FR" sz="2400" u="sng" dirty="0">
              <a:latin typeface="Century Gothic" panose="020B0502020202020204" pitchFamily="34" charset="0"/>
            </a:endParaRPr>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2587" y="417444"/>
            <a:ext cx="1374612" cy="1186690"/>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3412" y="61364"/>
            <a:ext cx="2090943" cy="1291465"/>
          </a:xfrm>
          <a:prstGeom prst="rect">
            <a:avLst/>
          </a:prstGeom>
        </p:spPr>
      </p:pic>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1690" y="4972728"/>
            <a:ext cx="1511162" cy="1256031"/>
          </a:xfrm>
          <a:prstGeom prst="rect">
            <a:avLst/>
          </a:prstGeom>
        </p:spPr>
      </p:pic>
    </p:spTree>
    <p:extLst>
      <p:ext uri="{BB962C8B-B14F-4D97-AF65-F5344CB8AC3E}">
        <p14:creationId xmlns:p14="http://schemas.microsoft.com/office/powerpoint/2010/main" val="18299836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467675" y="1797760"/>
            <a:ext cx="9624391" cy="1384995"/>
          </a:xfrm>
          <a:prstGeom prst="rect">
            <a:avLst/>
          </a:prstGeom>
        </p:spPr>
        <p:txBody>
          <a:bodyPr wrap="square">
            <a:spAutoFit/>
          </a:bodyPr>
          <a:lstStyle/>
          <a:p>
            <a:r>
              <a:rPr lang="fr-FR" sz="2000" dirty="0">
                <a:solidFill>
                  <a:schemeClr val="bg1"/>
                </a:solidFill>
                <a:latin typeface="Century Gothic" panose="020B0502020202020204" pitchFamily="34" charset="0"/>
              </a:rPr>
              <a:t>L’analyse en coordonnées principale est une méthode d’ordination qui </a:t>
            </a:r>
            <a:r>
              <a:rPr lang="fr-FR" sz="2400" u="sng" dirty="0">
                <a:solidFill>
                  <a:schemeClr val="bg1"/>
                </a:solidFill>
                <a:latin typeface="Century Gothic" panose="020B0502020202020204" pitchFamily="34" charset="0"/>
              </a:rPr>
              <a:t>préserve toutes les mesures de </a:t>
            </a:r>
            <a:r>
              <a:rPr lang="fr-FR" sz="2400" u="sng" dirty="0" err="1">
                <a:solidFill>
                  <a:schemeClr val="bg1"/>
                </a:solidFill>
                <a:latin typeface="Century Gothic" panose="020B0502020202020204" pitchFamily="34" charset="0"/>
              </a:rPr>
              <a:t>dissimilarité</a:t>
            </a:r>
            <a:r>
              <a:rPr lang="fr-FR" sz="2400" u="sng" dirty="0">
                <a:solidFill>
                  <a:schemeClr val="bg1"/>
                </a:solidFill>
                <a:latin typeface="Century Gothic" panose="020B0502020202020204" pitchFamily="34" charset="0"/>
              </a:rPr>
              <a:t> entre individus</a:t>
            </a:r>
            <a:r>
              <a:rPr lang="fr-FR" sz="2000" dirty="0">
                <a:solidFill>
                  <a:schemeClr val="bg1"/>
                </a:solidFill>
                <a:latin typeface="Century Gothic" panose="020B0502020202020204" pitchFamily="34" charset="0"/>
              </a:rPr>
              <a:t>, à l’exception des mesures non-métriques (que vous avez de toute façon peu de chances de rencontrer). </a:t>
            </a:r>
          </a:p>
        </p:txBody>
      </p:sp>
      <p:sp>
        <p:nvSpPr>
          <p:cNvPr id="5" name="Rectangle 4"/>
          <p:cNvSpPr/>
          <p:nvPr/>
        </p:nvSpPr>
        <p:spPr>
          <a:xfrm>
            <a:off x="1467675" y="264541"/>
            <a:ext cx="9982201" cy="1077218"/>
          </a:xfrm>
          <a:prstGeom prst="rect">
            <a:avLst/>
          </a:prstGeom>
        </p:spPr>
        <p:txBody>
          <a:bodyPr wrap="square">
            <a:spAutoFit/>
          </a:bodyPr>
          <a:lstStyle/>
          <a:p>
            <a:r>
              <a:rPr lang="fr-FR" sz="2400" u="sng" dirty="0">
                <a:solidFill>
                  <a:schemeClr val="bg1"/>
                </a:solidFill>
                <a:latin typeface="Century Gothic" panose="020B0502020202020204" pitchFamily="34" charset="0"/>
              </a:rPr>
              <a:t>L’analyse en coordonnées principales </a:t>
            </a:r>
            <a:r>
              <a:rPr lang="fr-FR" sz="2000" dirty="0">
                <a:solidFill>
                  <a:schemeClr val="bg1"/>
                </a:solidFill>
                <a:latin typeface="Century Gothic" panose="020B0502020202020204" pitchFamily="34" charset="0"/>
              </a:rPr>
              <a:t>(ACOP, plus communément abrégée en son acronyme anglais </a:t>
            </a:r>
            <a:r>
              <a:rPr lang="fr-FR" sz="2000" dirty="0" err="1">
                <a:solidFill>
                  <a:schemeClr val="bg1"/>
                </a:solidFill>
                <a:latin typeface="Century Gothic" panose="020B0502020202020204" pitchFamily="34" charset="0"/>
              </a:rPr>
              <a:t>PCoA</a:t>
            </a:r>
            <a:r>
              <a:rPr lang="fr-FR" sz="2000" dirty="0">
                <a:solidFill>
                  <a:schemeClr val="bg1"/>
                </a:solidFill>
                <a:latin typeface="Century Gothic" panose="020B0502020202020204" pitchFamily="34" charset="0"/>
              </a:rPr>
              <a:t>) nous permet de résumer cette matrice de </a:t>
            </a:r>
            <a:r>
              <a:rPr lang="fr-FR" sz="2000" dirty="0" err="1">
                <a:solidFill>
                  <a:schemeClr val="bg1"/>
                </a:solidFill>
                <a:latin typeface="Century Gothic" panose="020B0502020202020204" pitchFamily="34" charset="0"/>
              </a:rPr>
              <a:t>dissimilarité</a:t>
            </a:r>
            <a:r>
              <a:rPr lang="fr-FR" sz="2000" dirty="0">
                <a:solidFill>
                  <a:schemeClr val="bg1"/>
                </a:solidFill>
                <a:latin typeface="Century Gothic" panose="020B0502020202020204" pitchFamily="34" charset="0"/>
              </a:rPr>
              <a:t> à travers ses valeurs propres et ses vecteurs propres. </a:t>
            </a:r>
          </a:p>
        </p:txBody>
      </p:sp>
      <p:sp>
        <p:nvSpPr>
          <p:cNvPr id="6" name="Rectangle 5"/>
          <p:cNvSpPr/>
          <p:nvPr/>
        </p:nvSpPr>
        <p:spPr>
          <a:xfrm>
            <a:off x="1278834" y="5120123"/>
            <a:ext cx="10707757" cy="1323439"/>
          </a:xfrm>
          <a:prstGeom prst="rect">
            <a:avLst/>
          </a:prstGeom>
        </p:spPr>
        <p:txBody>
          <a:bodyPr wrap="square">
            <a:spAutoFit/>
          </a:bodyPr>
          <a:lstStyle/>
          <a:p>
            <a:r>
              <a:rPr lang="fr-FR" sz="2000" dirty="0">
                <a:solidFill>
                  <a:schemeClr val="bg1"/>
                </a:solidFill>
                <a:latin typeface="Century Gothic" panose="020B0502020202020204" pitchFamily="34" charset="0"/>
              </a:rPr>
              <a:t>•	des tables de variables asymétriques, avec beaucoup de 0 ;</a:t>
            </a:r>
          </a:p>
          <a:p>
            <a:r>
              <a:rPr lang="fr-FR" sz="2000" dirty="0">
                <a:solidFill>
                  <a:schemeClr val="bg1"/>
                </a:solidFill>
                <a:latin typeface="Century Gothic" panose="020B0502020202020204" pitchFamily="34" charset="0"/>
              </a:rPr>
              <a:t>•	des tables dans lesquelles les relations entre variables ne sont pas linéaires ; </a:t>
            </a:r>
          </a:p>
          <a:p>
            <a:r>
              <a:rPr lang="fr-FR" sz="2000" dirty="0">
                <a:solidFill>
                  <a:schemeClr val="bg1"/>
                </a:solidFill>
                <a:latin typeface="Century Gothic" panose="020B0502020202020204" pitchFamily="34" charset="0"/>
              </a:rPr>
              <a:t>•	des tables comprenant des variables de types différents ; </a:t>
            </a:r>
          </a:p>
          <a:p>
            <a:r>
              <a:rPr lang="fr-FR" sz="2000" dirty="0">
                <a:solidFill>
                  <a:schemeClr val="bg1"/>
                </a:solidFill>
                <a:latin typeface="Century Gothic" panose="020B0502020202020204" pitchFamily="34" charset="0"/>
              </a:rPr>
              <a:t>•	des tables qui contiennent plus de variables que d’individus. </a:t>
            </a:r>
          </a:p>
        </p:txBody>
      </p:sp>
      <p:sp>
        <p:nvSpPr>
          <p:cNvPr id="7" name="Rectangle 6"/>
          <p:cNvSpPr/>
          <p:nvPr/>
        </p:nvSpPr>
        <p:spPr>
          <a:xfrm>
            <a:off x="1378226" y="3638756"/>
            <a:ext cx="9226826" cy="1200329"/>
          </a:xfrm>
          <a:prstGeom prst="rect">
            <a:avLst/>
          </a:prstGeom>
        </p:spPr>
        <p:txBody>
          <a:bodyPr wrap="square">
            <a:spAutoFit/>
          </a:bodyPr>
          <a:lstStyle/>
          <a:p>
            <a:r>
              <a:rPr lang="fr-FR" sz="2000" dirty="0">
                <a:solidFill>
                  <a:schemeClr val="bg1"/>
                </a:solidFill>
                <a:latin typeface="Century Gothic" panose="020B0502020202020204" pitchFamily="34" charset="0"/>
                <a:ea typeface="Batang"/>
                <a:cs typeface="Times New Roman" panose="02020603050405020304" pitchFamily="18" charset="0"/>
              </a:rPr>
              <a:t>L’</a:t>
            </a:r>
            <a:r>
              <a:rPr lang="fr-FR" sz="2000" dirty="0" err="1">
                <a:solidFill>
                  <a:schemeClr val="bg1"/>
                </a:solidFill>
                <a:latin typeface="Century Gothic" panose="020B0502020202020204" pitchFamily="34" charset="0"/>
                <a:ea typeface="Batang"/>
                <a:cs typeface="Times New Roman" panose="02020603050405020304" pitchFamily="18" charset="0"/>
              </a:rPr>
              <a:t>ACoP</a:t>
            </a:r>
            <a:r>
              <a:rPr lang="fr-FR" sz="2000" dirty="0">
                <a:solidFill>
                  <a:schemeClr val="bg1"/>
                </a:solidFill>
                <a:latin typeface="Century Gothic" panose="020B0502020202020204" pitchFamily="34" charset="0"/>
                <a:ea typeface="Batang"/>
                <a:cs typeface="Times New Roman" panose="02020603050405020304" pitchFamily="18" charset="0"/>
              </a:rPr>
              <a:t> est un outil classique en </a:t>
            </a:r>
            <a:r>
              <a:rPr lang="fr-FR" sz="2400" u="sng" dirty="0">
                <a:solidFill>
                  <a:schemeClr val="bg1"/>
                </a:solidFill>
                <a:latin typeface="Century Gothic" panose="020B0502020202020204" pitchFamily="34" charset="0"/>
                <a:ea typeface="Batang"/>
                <a:cs typeface="Times New Roman" panose="02020603050405020304" pitchFamily="18" charset="0"/>
              </a:rPr>
              <a:t>analyse de données génétiques </a:t>
            </a:r>
            <a:r>
              <a:rPr lang="fr-FR" sz="2000" dirty="0">
                <a:solidFill>
                  <a:schemeClr val="bg1"/>
                </a:solidFill>
                <a:latin typeface="Century Gothic" panose="020B0502020202020204" pitchFamily="34" charset="0"/>
                <a:ea typeface="Batang"/>
                <a:cs typeface="Times New Roman" panose="02020603050405020304" pitchFamily="18" charset="0"/>
              </a:rPr>
              <a:t>ou</a:t>
            </a:r>
            <a:r>
              <a:rPr lang="fr-FR" sz="2000" b="1" dirty="0">
                <a:solidFill>
                  <a:schemeClr val="bg1"/>
                </a:solidFill>
                <a:latin typeface="Century Gothic" panose="020B0502020202020204" pitchFamily="34" charset="0"/>
                <a:ea typeface="Batang"/>
                <a:cs typeface="Times New Roman" panose="02020603050405020304" pitchFamily="18" charset="0"/>
              </a:rPr>
              <a:t> </a:t>
            </a:r>
            <a:r>
              <a:rPr lang="fr-FR" sz="2400" u="sng" dirty="0">
                <a:solidFill>
                  <a:schemeClr val="bg1"/>
                </a:solidFill>
                <a:latin typeface="Century Gothic" panose="020B0502020202020204" pitchFamily="34" charset="0"/>
                <a:ea typeface="Batang"/>
                <a:cs typeface="Times New Roman" panose="02020603050405020304" pitchFamily="18" charset="0"/>
              </a:rPr>
              <a:t>acoustiques</a:t>
            </a:r>
            <a:r>
              <a:rPr lang="fr-FR" sz="2000" dirty="0">
                <a:solidFill>
                  <a:schemeClr val="bg1"/>
                </a:solidFill>
                <a:latin typeface="Century Gothic" panose="020B0502020202020204" pitchFamily="34" charset="0"/>
                <a:ea typeface="Batang"/>
                <a:cs typeface="Times New Roman" panose="02020603050405020304" pitchFamily="18" charset="0"/>
              </a:rPr>
              <a:t>, de </a:t>
            </a:r>
            <a:r>
              <a:rPr lang="fr-FR" sz="2400" u="sng" dirty="0">
                <a:solidFill>
                  <a:schemeClr val="bg1"/>
                </a:solidFill>
                <a:latin typeface="Century Gothic" panose="020B0502020202020204" pitchFamily="34" charset="0"/>
                <a:ea typeface="Batang"/>
                <a:cs typeface="Times New Roman" panose="02020603050405020304" pitchFamily="18" charset="0"/>
              </a:rPr>
              <a:t>compositions chimiques</a:t>
            </a:r>
            <a:r>
              <a:rPr lang="fr-FR" sz="2000" dirty="0">
                <a:solidFill>
                  <a:schemeClr val="bg1"/>
                </a:solidFill>
                <a:latin typeface="Century Gothic" panose="020B0502020202020204" pitchFamily="34" charset="0"/>
                <a:ea typeface="Batang"/>
                <a:cs typeface="Times New Roman" panose="02020603050405020304" pitchFamily="18" charset="0"/>
              </a:rPr>
              <a:t>, de </a:t>
            </a:r>
            <a:r>
              <a:rPr lang="fr-FR" sz="2400" u="sng" dirty="0">
                <a:solidFill>
                  <a:schemeClr val="bg1"/>
                </a:solidFill>
                <a:latin typeface="Century Gothic" panose="020B0502020202020204" pitchFamily="34" charset="0"/>
                <a:ea typeface="Batang"/>
                <a:cs typeface="Times New Roman" panose="02020603050405020304" pitchFamily="18" charset="0"/>
              </a:rPr>
              <a:t>tables de traits d’histoire de vie</a:t>
            </a:r>
            <a:r>
              <a:rPr lang="fr-FR" sz="2000" b="1" dirty="0">
                <a:solidFill>
                  <a:schemeClr val="bg1"/>
                </a:solidFill>
                <a:latin typeface="Century Gothic" panose="020B0502020202020204" pitchFamily="34" charset="0"/>
                <a:ea typeface="Batang"/>
                <a:cs typeface="Times New Roman" panose="02020603050405020304" pitchFamily="18" charset="0"/>
              </a:rPr>
              <a:t>. </a:t>
            </a:r>
            <a:r>
              <a:rPr lang="fr-FR" sz="2000" dirty="0">
                <a:solidFill>
                  <a:schemeClr val="bg1"/>
                </a:solidFill>
                <a:latin typeface="Century Gothic" panose="020B0502020202020204" pitchFamily="34" charset="0"/>
                <a:ea typeface="Batang"/>
                <a:cs typeface="Times New Roman" panose="02020603050405020304" pitchFamily="18" charset="0"/>
              </a:rPr>
              <a:t>Elle remplace l’ACP ou l’AFC pour : </a:t>
            </a:r>
            <a:endParaRPr lang="fr-FR" sz="20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1600563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529167" y="1329266"/>
            <a:ext cx="8953500" cy="2862322"/>
          </a:xfrm>
          <a:prstGeom prst="rect">
            <a:avLst/>
          </a:prstGeom>
          <a:noFill/>
        </p:spPr>
        <p:txBody>
          <a:bodyPr wrap="square" rtlCol="0">
            <a:spAutoFit/>
          </a:bodyPr>
          <a:lstStyle/>
          <a:p>
            <a:r>
              <a:rPr lang="fr-FR" sz="3600" dirty="0">
                <a:latin typeface="Century Gothic" panose="020B0502020202020204" pitchFamily="34" charset="0"/>
              </a:rPr>
              <a:t>L’analyse discriminante: </a:t>
            </a:r>
          </a:p>
          <a:p>
            <a:endParaRPr lang="fr-FR" sz="3600" dirty="0">
              <a:latin typeface="Century Gothic" panose="020B0502020202020204" pitchFamily="34" charset="0"/>
            </a:endParaRPr>
          </a:p>
          <a:p>
            <a:r>
              <a:rPr lang="fr-FR" sz="3600" dirty="0">
                <a:latin typeface="Century Gothic" panose="020B0502020202020204" pitchFamily="34" charset="0"/>
              </a:rPr>
              <a:t>Séparer des groupes dans une analyse </a:t>
            </a:r>
            <a:r>
              <a:rPr lang="fr-FR" sz="3600" dirty="0" err="1">
                <a:latin typeface="Century Gothic" panose="020B0502020202020204" pitchFamily="34" charset="0"/>
              </a:rPr>
              <a:t>multivariée</a:t>
            </a:r>
            <a:endParaRPr lang="fr-FR" sz="3600" dirty="0">
              <a:latin typeface="Century Gothic" panose="020B0502020202020204" pitchFamily="34" charset="0"/>
            </a:endParaRPr>
          </a:p>
          <a:p>
            <a:endParaRPr lang="fr-FR" sz="3600" dirty="0">
              <a:latin typeface="Century Gothic" panose="020B0502020202020204" pitchFamily="34" charset="0"/>
            </a:endParaRPr>
          </a:p>
        </p:txBody>
      </p:sp>
    </p:spTree>
    <p:extLst>
      <p:ext uri="{BB962C8B-B14F-4D97-AF65-F5344CB8AC3E}">
        <p14:creationId xmlns:p14="http://schemas.microsoft.com/office/powerpoint/2010/main" val="24575466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44826" y="616226"/>
            <a:ext cx="6768548" cy="707886"/>
          </a:xfrm>
          <a:prstGeom prst="rect">
            <a:avLst/>
          </a:prstGeom>
          <a:noFill/>
        </p:spPr>
        <p:txBody>
          <a:bodyPr wrap="square" rtlCol="0">
            <a:spAutoFit/>
          </a:bodyPr>
          <a:lstStyle/>
          <a:p>
            <a:r>
              <a:rPr lang="fr-FR" sz="2000" dirty="0">
                <a:latin typeface="Century Gothic" panose="020B0502020202020204" pitchFamily="34" charset="0"/>
              </a:rPr>
              <a:t>Quelles caractéristiques du chant différencient le Prion de la Désolation et le Pétrel bleu?</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283" y="1659835"/>
            <a:ext cx="5118417" cy="4515885"/>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165" y="1658017"/>
            <a:ext cx="5095046" cy="4517703"/>
          </a:xfrm>
          <a:prstGeom prst="rect">
            <a:avLst/>
          </a:prstGeom>
        </p:spPr>
      </p:pic>
    </p:spTree>
    <p:extLst>
      <p:ext uri="{BB962C8B-B14F-4D97-AF65-F5344CB8AC3E}">
        <p14:creationId xmlns:p14="http://schemas.microsoft.com/office/powerpoint/2010/main" val="25265628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4122" y="1146313"/>
            <a:ext cx="8143875" cy="1981200"/>
          </a:xfrm>
          <a:prstGeom prst="rect">
            <a:avLst/>
          </a:prstGeom>
        </p:spPr>
      </p:pic>
      <p:cxnSp>
        <p:nvCxnSpPr>
          <p:cNvPr id="6" name="Connecteur droit avec flèche 5"/>
          <p:cNvCxnSpPr/>
          <p:nvPr/>
        </p:nvCxnSpPr>
        <p:spPr>
          <a:xfrm flipV="1">
            <a:off x="5247861" y="3309731"/>
            <a:ext cx="0" cy="8448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1888434" y="4336775"/>
            <a:ext cx="3985592" cy="1077218"/>
          </a:xfrm>
          <a:prstGeom prst="rect">
            <a:avLst/>
          </a:prstGeom>
          <a:noFill/>
        </p:spPr>
        <p:txBody>
          <a:bodyPr wrap="square" rtlCol="0">
            <a:spAutoFit/>
          </a:bodyPr>
          <a:lstStyle/>
          <a:p>
            <a:r>
              <a:rPr lang="fr-FR" sz="2400" u="sng" dirty="0">
                <a:latin typeface="Century Gothic" panose="020B0502020202020204" pitchFamily="34" charset="0"/>
              </a:rPr>
              <a:t>Facteur de groupement </a:t>
            </a:r>
            <a:r>
              <a:rPr lang="fr-FR" sz="2000" dirty="0">
                <a:latin typeface="Century Gothic" panose="020B0502020202020204" pitchFamily="34" charset="0"/>
              </a:rPr>
              <a:t>: Pétrel bleu ou Pétrel de la Désolation</a:t>
            </a:r>
          </a:p>
        </p:txBody>
      </p:sp>
      <p:sp>
        <p:nvSpPr>
          <p:cNvPr id="8" name="ZoneTexte 7"/>
          <p:cNvSpPr txBox="1"/>
          <p:nvPr/>
        </p:nvSpPr>
        <p:spPr>
          <a:xfrm>
            <a:off x="6679094" y="4033632"/>
            <a:ext cx="5317437" cy="2616101"/>
          </a:xfrm>
          <a:prstGeom prst="rect">
            <a:avLst/>
          </a:prstGeom>
          <a:noFill/>
        </p:spPr>
        <p:txBody>
          <a:bodyPr wrap="square" rtlCol="0">
            <a:spAutoFit/>
          </a:bodyPr>
          <a:lstStyle/>
          <a:p>
            <a:r>
              <a:rPr lang="fr-FR" sz="2400" u="sng" dirty="0">
                <a:latin typeface="Century Gothic" panose="020B0502020202020204" pitchFamily="34" charset="0"/>
              </a:rPr>
              <a:t>Descripteurs du chant</a:t>
            </a:r>
            <a:r>
              <a:rPr lang="fr-FR" sz="2000" dirty="0">
                <a:latin typeface="Century Gothic" panose="020B0502020202020204" pitchFamily="34" charset="0"/>
              </a:rPr>
              <a:t>: Nombre de syllabes par phrase</a:t>
            </a:r>
          </a:p>
          <a:p>
            <a:r>
              <a:rPr lang="fr-FR" sz="2000" dirty="0">
                <a:latin typeface="Century Gothic" panose="020B0502020202020204" pitchFamily="34" charset="0"/>
              </a:rPr>
              <a:t>Rythme de la phrase</a:t>
            </a:r>
          </a:p>
          <a:p>
            <a:r>
              <a:rPr lang="fr-FR" sz="2000" dirty="0">
                <a:latin typeface="Century Gothic" panose="020B0502020202020204" pitchFamily="34" charset="0"/>
              </a:rPr>
              <a:t>Durée de la phrase</a:t>
            </a:r>
          </a:p>
          <a:p>
            <a:r>
              <a:rPr lang="fr-FR" sz="2000" dirty="0">
                <a:latin typeface="Century Gothic" panose="020B0502020202020204" pitchFamily="34" charset="0"/>
              </a:rPr>
              <a:t>Fréquence fondamentale de la phrase</a:t>
            </a:r>
          </a:p>
          <a:p>
            <a:r>
              <a:rPr lang="fr-FR" sz="2000" dirty="0">
                <a:latin typeface="Century Gothic" panose="020B0502020202020204" pitchFamily="34" charset="0"/>
              </a:rPr>
              <a:t>Quantile d’énergie à 50% (amplitude)</a:t>
            </a:r>
          </a:p>
          <a:p>
            <a:r>
              <a:rPr lang="fr-FR" sz="2000" dirty="0">
                <a:latin typeface="Century Gothic" panose="020B0502020202020204" pitchFamily="34" charset="0"/>
              </a:rPr>
              <a:t>Nombre de phrases</a:t>
            </a:r>
          </a:p>
          <a:p>
            <a:endParaRPr lang="fr-FR" sz="2000" dirty="0">
              <a:latin typeface="Century Gothic" panose="020B0502020202020204" pitchFamily="34" charset="0"/>
            </a:endParaRPr>
          </a:p>
        </p:txBody>
      </p:sp>
      <p:cxnSp>
        <p:nvCxnSpPr>
          <p:cNvPr id="9" name="Connecteur droit avec flèche 8"/>
          <p:cNvCxnSpPr/>
          <p:nvPr/>
        </p:nvCxnSpPr>
        <p:spPr>
          <a:xfrm flipV="1">
            <a:off x="8441635" y="3188806"/>
            <a:ext cx="0" cy="8448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1907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65" y="188843"/>
            <a:ext cx="8102054" cy="5806323"/>
          </a:xfrm>
          <a:prstGeom prst="rect">
            <a:avLst/>
          </a:prstGeom>
        </p:spPr>
      </p:pic>
      <p:cxnSp>
        <p:nvCxnSpPr>
          <p:cNvPr id="6" name="Connecteur droit avec flèche 5"/>
          <p:cNvCxnSpPr/>
          <p:nvPr/>
        </p:nvCxnSpPr>
        <p:spPr>
          <a:xfrm>
            <a:off x="766144" y="2554357"/>
            <a:ext cx="6907695" cy="0"/>
          </a:xfrm>
          <a:prstGeom prst="straightConnector1">
            <a:avLst/>
          </a:prstGeom>
          <a:ln w="762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8706677" y="2420179"/>
            <a:ext cx="2652086" cy="1631216"/>
          </a:xfrm>
          <a:prstGeom prst="rect">
            <a:avLst/>
          </a:prstGeom>
          <a:noFill/>
        </p:spPr>
        <p:txBody>
          <a:bodyPr wrap="square" rtlCol="0">
            <a:spAutoFit/>
          </a:bodyPr>
          <a:lstStyle/>
          <a:p>
            <a:r>
              <a:rPr lang="fr-FR" sz="2000" dirty="0">
                <a:solidFill>
                  <a:schemeClr val="accent1">
                    <a:lumMod val="75000"/>
                  </a:schemeClr>
                </a:solidFill>
                <a:latin typeface="Century Gothic" panose="020B0502020202020204" pitchFamily="34" charset="0"/>
              </a:rPr>
              <a:t>Axe 2 : nombreuses phrases de forte amplitude vs peu de phrases de faible amplitude</a:t>
            </a:r>
          </a:p>
        </p:txBody>
      </p:sp>
      <p:sp>
        <p:nvSpPr>
          <p:cNvPr id="8" name="Rectangle 7"/>
          <p:cNvSpPr/>
          <p:nvPr/>
        </p:nvSpPr>
        <p:spPr>
          <a:xfrm>
            <a:off x="1577839" y="1773848"/>
            <a:ext cx="6096000" cy="646331"/>
          </a:xfrm>
          <a:prstGeom prst="rect">
            <a:avLst/>
          </a:prstGeom>
        </p:spPr>
        <p:txBody>
          <a:bodyPr>
            <a:spAutoFit/>
          </a:bodyPr>
          <a:lstStyle/>
          <a:p>
            <a:r>
              <a:rPr lang="fr-FR" dirty="0">
                <a:solidFill>
                  <a:srgbClr val="C00000"/>
                </a:solidFill>
                <a:latin typeface="Century Gothic" panose="020B0502020202020204" pitchFamily="34" charset="0"/>
              </a:rPr>
              <a:t>Axe 1 : phrases </a:t>
            </a:r>
            <a:r>
              <a:rPr lang="fr-FR" dirty="0" err="1">
                <a:solidFill>
                  <a:srgbClr val="C00000"/>
                </a:solidFill>
                <a:latin typeface="Century Gothic" panose="020B0502020202020204" pitchFamily="34" charset="0"/>
              </a:rPr>
              <a:t>aïgues</a:t>
            </a:r>
            <a:r>
              <a:rPr lang="fr-FR" dirty="0">
                <a:solidFill>
                  <a:srgbClr val="C00000"/>
                </a:solidFill>
                <a:latin typeface="Century Gothic" panose="020B0502020202020204" pitchFamily="34" charset="0"/>
              </a:rPr>
              <a:t> et rythmées vs phrases longues et graves</a:t>
            </a:r>
          </a:p>
        </p:txBody>
      </p:sp>
      <p:cxnSp>
        <p:nvCxnSpPr>
          <p:cNvPr id="9" name="Connecteur droit avec flèche 8"/>
          <p:cNvCxnSpPr/>
          <p:nvPr/>
        </p:nvCxnSpPr>
        <p:spPr>
          <a:xfrm flipH="1" flipV="1">
            <a:off x="8348870" y="627100"/>
            <a:ext cx="59634" cy="4929808"/>
          </a:xfrm>
          <a:prstGeom prst="straightConnector1">
            <a:avLst/>
          </a:prstGeom>
          <a:ln w="7620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399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828" y="420851"/>
            <a:ext cx="5994326" cy="5629871"/>
          </a:xfrm>
          <a:prstGeom prst="rect">
            <a:avLst/>
          </a:prstGeom>
        </p:spPr>
      </p:pic>
      <p:cxnSp>
        <p:nvCxnSpPr>
          <p:cNvPr id="6" name="Connecteur droit avec flèche 5"/>
          <p:cNvCxnSpPr/>
          <p:nvPr/>
        </p:nvCxnSpPr>
        <p:spPr>
          <a:xfrm>
            <a:off x="864393" y="1302027"/>
            <a:ext cx="6907695" cy="0"/>
          </a:xfrm>
          <a:prstGeom prst="straightConnector1">
            <a:avLst/>
          </a:prstGeom>
          <a:ln w="762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8706677" y="2420179"/>
            <a:ext cx="2652086" cy="1631216"/>
          </a:xfrm>
          <a:prstGeom prst="rect">
            <a:avLst/>
          </a:prstGeom>
          <a:noFill/>
        </p:spPr>
        <p:txBody>
          <a:bodyPr wrap="square" rtlCol="0">
            <a:spAutoFit/>
          </a:bodyPr>
          <a:lstStyle/>
          <a:p>
            <a:r>
              <a:rPr lang="fr-FR" sz="2000" dirty="0">
                <a:solidFill>
                  <a:schemeClr val="accent1">
                    <a:lumMod val="75000"/>
                  </a:schemeClr>
                </a:solidFill>
                <a:latin typeface="Century Gothic" panose="020B0502020202020204" pitchFamily="34" charset="0"/>
              </a:rPr>
              <a:t>Axe 2 : nombreuses phrases de forte amplitude vs peu de phrases de faible amplitude</a:t>
            </a:r>
          </a:p>
        </p:txBody>
      </p:sp>
      <p:sp>
        <p:nvSpPr>
          <p:cNvPr id="8" name="Rectangle 7"/>
          <p:cNvSpPr/>
          <p:nvPr/>
        </p:nvSpPr>
        <p:spPr>
          <a:xfrm>
            <a:off x="1676088" y="521518"/>
            <a:ext cx="6096000" cy="646331"/>
          </a:xfrm>
          <a:prstGeom prst="rect">
            <a:avLst/>
          </a:prstGeom>
        </p:spPr>
        <p:txBody>
          <a:bodyPr>
            <a:spAutoFit/>
          </a:bodyPr>
          <a:lstStyle/>
          <a:p>
            <a:r>
              <a:rPr lang="fr-FR" dirty="0">
                <a:solidFill>
                  <a:srgbClr val="C00000"/>
                </a:solidFill>
                <a:latin typeface="Century Gothic" panose="020B0502020202020204" pitchFamily="34" charset="0"/>
              </a:rPr>
              <a:t>Axe 1 : phrases </a:t>
            </a:r>
            <a:r>
              <a:rPr lang="fr-FR" dirty="0" err="1">
                <a:solidFill>
                  <a:srgbClr val="C00000"/>
                </a:solidFill>
                <a:latin typeface="Century Gothic" panose="020B0502020202020204" pitchFamily="34" charset="0"/>
              </a:rPr>
              <a:t>aïgues</a:t>
            </a:r>
            <a:r>
              <a:rPr lang="fr-FR" dirty="0">
                <a:solidFill>
                  <a:srgbClr val="C00000"/>
                </a:solidFill>
                <a:latin typeface="Century Gothic" panose="020B0502020202020204" pitchFamily="34" charset="0"/>
              </a:rPr>
              <a:t> et rythmées vs phrases longues et graves</a:t>
            </a:r>
          </a:p>
        </p:txBody>
      </p:sp>
      <p:cxnSp>
        <p:nvCxnSpPr>
          <p:cNvPr id="9" name="Connecteur droit avec flèche 8"/>
          <p:cNvCxnSpPr/>
          <p:nvPr/>
        </p:nvCxnSpPr>
        <p:spPr>
          <a:xfrm flipH="1" flipV="1">
            <a:off x="8348870" y="627100"/>
            <a:ext cx="59634" cy="4929808"/>
          </a:xfrm>
          <a:prstGeom prst="straightConnector1">
            <a:avLst/>
          </a:prstGeom>
          <a:ln w="7620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ZoneTexte 2"/>
          <p:cNvSpPr txBox="1"/>
          <p:nvPr/>
        </p:nvSpPr>
        <p:spPr>
          <a:xfrm>
            <a:off x="8567530" y="5556908"/>
            <a:ext cx="3705633" cy="1015663"/>
          </a:xfrm>
          <a:prstGeom prst="rect">
            <a:avLst/>
          </a:prstGeom>
          <a:noFill/>
        </p:spPr>
        <p:txBody>
          <a:bodyPr wrap="square" rtlCol="0">
            <a:spAutoFit/>
          </a:bodyPr>
          <a:lstStyle/>
          <a:p>
            <a:r>
              <a:rPr lang="fr-FR" sz="2000" dirty="0">
                <a:latin typeface="Century Gothic" panose="020B0502020202020204" pitchFamily="34" charset="0"/>
              </a:rPr>
              <a:t>Ces groupes de points correspondent-ils aux deux espèces?</a:t>
            </a:r>
          </a:p>
        </p:txBody>
      </p:sp>
    </p:spTree>
    <p:extLst>
      <p:ext uri="{BB962C8B-B14F-4D97-AF65-F5344CB8AC3E}">
        <p14:creationId xmlns:p14="http://schemas.microsoft.com/office/powerpoint/2010/main" val="1874343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p:cNvGraphicFramePr>
            <a:graphicFrameLocks noChangeAspect="1"/>
          </p:cNvGraphicFramePr>
          <p:nvPr>
            <p:extLst>
              <p:ext uri="{D42A27DB-BD31-4B8C-83A1-F6EECF244321}">
                <p14:modId xmlns:p14="http://schemas.microsoft.com/office/powerpoint/2010/main" val="1480350367"/>
              </p:ext>
            </p:extLst>
          </p:nvPr>
        </p:nvGraphicFramePr>
        <p:xfrm>
          <a:off x="6659563" y="4075113"/>
          <a:ext cx="10366375" cy="2633662"/>
        </p:xfrm>
        <a:graphic>
          <a:graphicData uri="http://schemas.openxmlformats.org/presentationml/2006/ole">
            <mc:AlternateContent xmlns:mc="http://schemas.openxmlformats.org/markup-compatibility/2006">
              <mc:Choice xmlns:v="urn:schemas-microsoft-com:vml" Requires="v">
                <p:oleObj name="Document" r:id="rId2" imgW="5759710" imgH="1463813" progId="Word.Document.12">
                  <p:embed/>
                </p:oleObj>
              </mc:Choice>
              <mc:Fallback>
                <p:oleObj name="Document" r:id="rId2" imgW="5759710" imgH="1463813" progId="Word.Document.12">
                  <p:embed/>
                  <p:pic>
                    <p:nvPicPr>
                      <p:cNvPr id="0" name=""/>
                      <p:cNvPicPr/>
                      <p:nvPr/>
                    </p:nvPicPr>
                    <p:blipFill>
                      <a:blip r:embed="rId3"/>
                      <a:stretch>
                        <a:fillRect/>
                      </a:stretch>
                    </p:blipFill>
                    <p:spPr>
                      <a:xfrm>
                        <a:off x="6659563" y="4075113"/>
                        <a:ext cx="10366375" cy="2633662"/>
                      </a:xfrm>
                      <a:prstGeom prst="rect">
                        <a:avLst/>
                      </a:prstGeom>
                    </p:spPr>
                  </p:pic>
                </p:oleObj>
              </mc:Fallback>
            </mc:AlternateContent>
          </a:graphicData>
        </a:graphic>
      </p:graphicFrame>
      <p:graphicFrame>
        <p:nvGraphicFramePr>
          <p:cNvPr id="6" name="Tableau 5"/>
          <p:cNvGraphicFramePr>
            <a:graphicFrameLocks noGrp="1"/>
          </p:cNvGraphicFramePr>
          <p:nvPr/>
        </p:nvGraphicFramePr>
        <p:xfrm>
          <a:off x="4905682" y="397943"/>
          <a:ext cx="4796406" cy="2241558"/>
        </p:xfrm>
        <a:graphic>
          <a:graphicData uri="http://schemas.openxmlformats.org/drawingml/2006/table">
            <a:tbl>
              <a:tblPr/>
              <a:tblGrid>
                <a:gridCol w="808606">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1557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tblGrid>
              <a:tr h="692359">
                <a:tc>
                  <a:txBody>
                    <a:bodyPr/>
                    <a:lstStyle/>
                    <a:p>
                      <a:pPr algn="l" fontAlgn="b"/>
                      <a:r>
                        <a:rPr lang="fr-FR" sz="1800" b="1" i="0" u="none" strike="noStrike" dirty="0">
                          <a:solidFill>
                            <a:srgbClr val="000000"/>
                          </a:solidFill>
                          <a:effectLst/>
                          <a:latin typeface="Calibri" panose="020F0502020204030204" pitchFamily="34" charset="0"/>
                        </a:rPr>
                        <a:t>Site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800" b="0" i="1" u="none" strike="noStrike" dirty="0" err="1">
                          <a:solidFill>
                            <a:srgbClr val="000000"/>
                          </a:solidFill>
                          <a:effectLst/>
                          <a:latin typeface="Calibri" panose="020F0502020204030204" pitchFamily="34" charset="0"/>
                        </a:rPr>
                        <a:t>Libellula</a:t>
                      </a:r>
                      <a:r>
                        <a:rPr lang="fr-FR" sz="1800" b="0" i="1" u="none" strike="noStrike" dirty="0">
                          <a:solidFill>
                            <a:srgbClr val="000000"/>
                          </a:solidFill>
                          <a:effectLst/>
                          <a:latin typeface="Calibri" panose="020F0502020204030204" pitchFamily="34" charset="0"/>
                        </a:rPr>
                        <a:t> </a:t>
                      </a:r>
                      <a:r>
                        <a:rPr lang="fr-FR" sz="1800" b="0" i="1" u="none" strike="noStrike" dirty="0" err="1">
                          <a:solidFill>
                            <a:srgbClr val="000000"/>
                          </a:solidFill>
                          <a:effectLst/>
                          <a:latin typeface="Calibri" panose="020F0502020204030204" pitchFamily="34" charset="0"/>
                        </a:rPr>
                        <a:t>depressa</a:t>
                      </a:r>
                      <a:endParaRPr lang="fr-FR" sz="1800" b="0" i="1"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800" b="0" i="1" u="none" strike="noStrike" dirty="0" err="1">
                          <a:solidFill>
                            <a:srgbClr val="000000"/>
                          </a:solidFill>
                          <a:effectLst/>
                          <a:latin typeface="Calibri" panose="020F0502020204030204" pitchFamily="34" charset="0"/>
                        </a:rPr>
                        <a:t>Calopteryx</a:t>
                      </a:r>
                      <a:r>
                        <a:rPr lang="fr-FR" sz="1800" b="0" i="1" u="none" strike="noStrike" dirty="0">
                          <a:solidFill>
                            <a:srgbClr val="000000"/>
                          </a:solidFill>
                          <a:effectLst/>
                          <a:latin typeface="Calibri" panose="020F0502020204030204" pitchFamily="34" charset="0"/>
                        </a:rPr>
                        <a:t> </a:t>
                      </a:r>
                      <a:r>
                        <a:rPr lang="fr-FR" sz="1800" b="0" i="1" u="none" strike="noStrike" dirty="0" err="1">
                          <a:solidFill>
                            <a:srgbClr val="000000"/>
                          </a:solidFill>
                          <a:effectLst/>
                          <a:latin typeface="Calibri" panose="020F0502020204030204" pitchFamily="34" charset="0"/>
                        </a:rPr>
                        <a:t>splendens</a:t>
                      </a:r>
                      <a:endParaRPr lang="fr-FR" sz="1800" b="0" i="1"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800" b="0" i="1" u="none" strike="noStrike" dirty="0" err="1">
                          <a:solidFill>
                            <a:srgbClr val="000000"/>
                          </a:solidFill>
                          <a:effectLst/>
                          <a:latin typeface="Calibri" panose="020F0502020204030204" pitchFamily="34" charset="0"/>
                        </a:rPr>
                        <a:t>Calopteryx</a:t>
                      </a:r>
                      <a:r>
                        <a:rPr lang="fr-FR" sz="1800" b="0" i="1" u="none" strike="noStrike" dirty="0">
                          <a:solidFill>
                            <a:srgbClr val="000000"/>
                          </a:solidFill>
                          <a:effectLst/>
                          <a:latin typeface="Calibri" panose="020F0502020204030204" pitchFamily="34" charset="0"/>
                        </a:rPr>
                        <a:t> </a:t>
                      </a:r>
                      <a:r>
                        <a:rPr lang="fr-FR" sz="1800" b="0" i="1" u="none" strike="noStrike" dirty="0" err="1">
                          <a:solidFill>
                            <a:srgbClr val="000000"/>
                          </a:solidFill>
                          <a:effectLst/>
                          <a:latin typeface="Calibri" panose="020F0502020204030204" pitchFamily="34" charset="0"/>
                        </a:rPr>
                        <a:t>virgo</a:t>
                      </a:r>
                      <a:endParaRPr lang="fr-FR" sz="1800" b="0" i="1"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2518">
                <a:tc>
                  <a:txBody>
                    <a:bodyPr/>
                    <a:lstStyle/>
                    <a:p>
                      <a:pPr algn="l" fontAlgn="b"/>
                      <a:r>
                        <a:rPr lang="fr-FR" sz="1800" b="0" i="1" u="none" strike="noStrike">
                          <a:solidFill>
                            <a:srgbClr val="000000"/>
                          </a:solidFill>
                          <a:effectLst/>
                          <a:latin typeface="Calibri" panose="020F0502020204030204" pitchFamily="34" charset="0"/>
                        </a:rPr>
                        <a:t>Site 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8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82518">
                <a:tc>
                  <a:txBody>
                    <a:bodyPr/>
                    <a:lstStyle/>
                    <a:p>
                      <a:pPr algn="l" fontAlgn="b"/>
                      <a:r>
                        <a:rPr lang="fr-FR" sz="1800" b="0" i="1" u="none" strike="noStrike">
                          <a:solidFill>
                            <a:srgbClr val="000000"/>
                          </a:solidFill>
                          <a:effectLst/>
                          <a:latin typeface="Calibri" panose="020F0502020204030204" pitchFamily="34" charset="0"/>
                        </a:rPr>
                        <a:t>Site 2</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fr-FR" sz="18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382518">
                <a:tc>
                  <a:txBody>
                    <a:bodyPr/>
                    <a:lstStyle/>
                    <a:p>
                      <a:pPr algn="l" fontAlgn="b"/>
                      <a:r>
                        <a:rPr lang="fr-FR" sz="1800" b="0" i="1" u="none" strike="noStrike">
                          <a:solidFill>
                            <a:srgbClr val="000000"/>
                          </a:solidFill>
                          <a:effectLst/>
                          <a:latin typeface="Calibri" panose="020F0502020204030204" pitchFamily="34" charset="0"/>
                        </a:rPr>
                        <a:t>Site 3</a:t>
                      </a:r>
                    </a:p>
                  </a:txBody>
                  <a:tcPr marL="9525" marR="9525" marT="9525" marB="0" anchor="b">
                    <a:lnL>
                      <a:noFill/>
                    </a:lnL>
                    <a:lnR>
                      <a:noFill/>
                    </a:lnR>
                    <a:lnT>
                      <a:noFill/>
                    </a:lnT>
                    <a:lnB>
                      <a:noFill/>
                    </a:lnB>
                  </a:tcPr>
                </a:tc>
                <a:tc>
                  <a:txBody>
                    <a:bodyPr/>
                    <a:lstStyle/>
                    <a:p>
                      <a:pPr algn="r" fontAlgn="b"/>
                      <a:r>
                        <a:rPr lang="fr-FR"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401645">
                <a:tc>
                  <a:txBody>
                    <a:bodyPr/>
                    <a:lstStyle/>
                    <a:p>
                      <a:pPr algn="l" fontAlgn="b"/>
                      <a:r>
                        <a:rPr lang="fr-FR" sz="1800" b="0" i="1" u="none" strike="noStrike" dirty="0">
                          <a:solidFill>
                            <a:srgbClr val="000000"/>
                          </a:solidFill>
                          <a:effectLst/>
                          <a:latin typeface="Calibri" panose="020F0502020204030204" pitchFamily="34" charset="0"/>
                        </a:rPr>
                        <a:t>Site 4</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fr-FR"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fr-FR" sz="1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fr-FR"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Arc 6"/>
          <p:cNvSpPr/>
          <p:nvPr/>
        </p:nvSpPr>
        <p:spPr>
          <a:xfrm rot="9915694">
            <a:off x="5247861" y="2435087"/>
            <a:ext cx="1480930" cy="1560443"/>
          </a:xfrm>
          <a:prstGeom prst="arc">
            <a:avLst>
              <a:gd name="adj1" fmla="val 17085457"/>
              <a:gd name="adj2" fmla="val 2304426"/>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ZoneTexte 7"/>
          <p:cNvSpPr txBox="1"/>
          <p:nvPr/>
        </p:nvSpPr>
        <p:spPr>
          <a:xfrm>
            <a:off x="576469" y="3041374"/>
            <a:ext cx="4497261" cy="3293209"/>
          </a:xfrm>
          <a:prstGeom prst="rect">
            <a:avLst/>
          </a:prstGeom>
          <a:noFill/>
        </p:spPr>
        <p:txBody>
          <a:bodyPr wrap="square" rtlCol="0">
            <a:spAutoFit/>
          </a:bodyPr>
          <a:lstStyle/>
          <a:p>
            <a:r>
              <a:rPr lang="fr-FR" sz="2000" dirty="0">
                <a:latin typeface="Century Gothic" panose="020B0502020202020204" pitchFamily="34" charset="0"/>
              </a:rPr>
              <a:t>Combien d’espèces différentes entre paires de sites?</a:t>
            </a:r>
          </a:p>
          <a:p>
            <a:endParaRPr lang="fr-FR" sz="2000" dirty="0">
              <a:latin typeface="Century Gothic" panose="020B0502020202020204" pitchFamily="34" charset="0"/>
            </a:endParaRPr>
          </a:p>
          <a:p>
            <a:r>
              <a:rPr lang="fr-FR" sz="2000" dirty="0">
                <a:latin typeface="Century Gothic" panose="020B0502020202020204" pitchFamily="34" charset="0"/>
              </a:rPr>
              <a:t>Problème : on n’a pas le même nombre d’espèces d’un site à l’autre!</a:t>
            </a:r>
          </a:p>
          <a:p>
            <a:endParaRPr lang="fr-FR" sz="2000" dirty="0">
              <a:latin typeface="Century Gothic" panose="020B0502020202020204" pitchFamily="34" charset="0"/>
            </a:endParaRPr>
          </a:p>
          <a:p>
            <a:r>
              <a:rPr lang="fr-FR" sz="2000" dirty="0">
                <a:latin typeface="Century Gothic" panose="020B0502020202020204" pitchFamily="34" charset="0"/>
              </a:rPr>
              <a:t>Rapporter la </a:t>
            </a:r>
            <a:r>
              <a:rPr lang="fr-FR" sz="2000" dirty="0" err="1">
                <a:latin typeface="Century Gothic" panose="020B0502020202020204" pitchFamily="34" charset="0"/>
              </a:rPr>
              <a:t>dissimilarité</a:t>
            </a:r>
            <a:r>
              <a:rPr lang="fr-FR" sz="2000" dirty="0">
                <a:latin typeface="Century Gothic" panose="020B0502020202020204" pitchFamily="34" charset="0"/>
              </a:rPr>
              <a:t> au </a:t>
            </a:r>
            <a:r>
              <a:rPr lang="fr-FR" sz="2400" u="sng" dirty="0">
                <a:latin typeface="Century Gothic" panose="020B0502020202020204" pitchFamily="34" charset="0"/>
              </a:rPr>
              <a:t>nombre d’espèces total </a:t>
            </a:r>
            <a:r>
              <a:rPr lang="fr-FR" sz="2000" dirty="0">
                <a:latin typeface="Century Gothic" panose="020B0502020202020204" pitchFamily="34" charset="0"/>
              </a:rPr>
              <a:t>sur les deux sites</a:t>
            </a:r>
          </a:p>
        </p:txBody>
      </p:sp>
    </p:spTree>
    <p:extLst>
      <p:ext uri="{BB962C8B-B14F-4D97-AF65-F5344CB8AC3E}">
        <p14:creationId xmlns:p14="http://schemas.microsoft.com/office/powerpoint/2010/main" val="28118299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extLst>
              <a:ext uri="{28A0092B-C50C-407E-A947-70E740481C1C}">
                <a14:useLocalDpi xmlns:a14="http://schemas.microsoft.com/office/drawing/2010/main" val="0"/>
              </a:ext>
            </a:extLst>
          </a:blip>
          <a:stretch>
            <a:fillRect/>
          </a:stretch>
        </p:blipFill>
        <p:spPr>
          <a:xfrm>
            <a:off x="174266" y="131914"/>
            <a:ext cx="6524708" cy="6606815"/>
          </a:xfrm>
          <a:prstGeom prst="rect">
            <a:avLst/>
          </a:prstGeom>
        </p:spPr>
      </p:pic>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4904" y="457200"/>
            <a:ext cx="1536064" cy="1355241"/>
          </a:xfrm>
          <a:prstGeom prst="rect">
            <a:avLst/>
          </a:prstGeom>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2402" y="457199"/>
            <a:ext cx="1528436" cy="1355242"/>
          </a:xfrm>
          <a:prstGeom prst="rect">
            <a:avLst/>
          </a:prstGeom>
        </p:spPr>
      </p:pic>
      <p:sp>
        <p:nvSpPr>
          <p:cNvPr id="7" name="ZoneTexte 6"/>
          <p:cNvSpPr txBox="1"/>
          <p:nvPr/>
        </p:nvSpPr>
        <p:spPr>
          <a:xfrm>
            <a:off x="347870" y="626988"/>
            <a:ext cx="1967948" cy="1015663"/>
          </a:xfrm>
          <a:prstGeom prst="rect">
            <a:avLst/>
          </a:prstGeom>
          <a:noFill/>
        </p:spPr>
        <p:txBody>
          <a:bodyPr wrap="square" rtlCol="0">
            <a:spAutoFit/>
          </a:bodyPr>
          <a:lstStyle/>
          <a:p>
            <a:r>
              <a:rPr lang="fr-FR" sz="2000" dirty="0">
                <a:latin typeface="Century Gothic" panose="020B0502020202020204" pitchFamily="34" charset="0"/>
              </a:rPr>
              <a:t>Phrases aigües, rythmées</a:t>
            </a:r>
          </a:p>
        </p:txBody>
      </p:sp>
      <p:sp>
        <p:nvSpPr>
          <p:cNvPr id="8" name="ZoneTexte 7"/>
          <p:cNvSpPr txBox="1"/>
          <p:nvPr/>
        </p:nvSpPr>
        <p:spPr>
          <a:xfrm>
            <a:off x="6872578" y="626988"/>
            <a:ext cx="1967948" cy="1015663"/>
          </a:xfrm>
          <a:prstGeom prst="rect">
            <a:avLst/>
          </a:prstGeom>
          <a:noFill/>
        </p:spPr>
        <p:txBody>
          <a:bodyPr wrap="square" rtlCol="0">
            <a:spAutoFit/>
          </a:bodyPr>
          <a:lstStyle/>
          <a:p>
            <a:r>
              <a:rPr lang="fr-FR" sz="2000" dirty="0">
                <a:latin typeface="Century Gothic" panose="020B0502020202020204" pitchFamily="34" charset="0"/>
              </a:rPr>
              <a:t>Phrases graves, longues</a:t>
            </a:r>
          </a:p>
        </p:txBody>
      </p:sp>
      <p:sp>
        <p:nvSpPr>
          <p:cNvPr id="9" name="ZoneTexte 8"/>
          <p:cNvSpPr txBox="1"/>
          <p:nvPr/>
        </p:nvSpPr>
        <p:spPr>
          <a:xfrm>
            <a:off x="7185991" y="2727457"/>
            <a:ext cx="4114800" cy="2985433"/>
          </a:xfrm>
          <a:prstGeom prst="rect">
            <a:avLst/>
          </a:prstGeom>
          <a:noFill/>
        </p:spPr>
        <p:txBody>
          <a:bodyPr wrap="square" rtlCol="0">
            <a:spAutoFit/>
          </a:bodyPr>
          <a:lstStyle/>
          <a:p>
            <a:r>
              <a:rPr lang="fr-FR" sz="2000" dirty="0">
                <a:latin typeface="Century Gothic" panose="020B0502020202020204" pitchFamily="34" charset="0"/>
              </a:rPr>
              <a:t>Les </a:t>
            </a:r>
            <a:r>
              <a:rPr lang="fr-FR" sz="2400" u="sng" dirty="0">
                <a:latin typeface="Century Gothic" panose="020B0502020202020204" pitchFamily="34" charset="0"/>
              </a:rPr>
              <a:t>deux espèces se distinguent </a:t>
            </a:r>
            <a:r>
              <a:rPr lang="fr-FR" sz="2000" dirty="0">
                <a:latin typeface="Century Gothic" panose="020B0502020202020204" pitchFamily="34" charset="0"/>
              </a:rPr>
              <a:t>essentiellement sur l’axe 1</a:t>
            </a:r>
          </a:p>
          <a:p>
            <a:endParaRPr lang="fr-FR" sz="2000" dirty="0">
              <a:latin typeface="Century Gothic" panose="020B0502020202020204" pitchFamily="34" charset="0"/>
            </a:endParaRPr>
          </a:p>
          <a:p>
            <a:r>
              <a:rPr lang="fr-FR" sz="2000" dirty="0">
                <a:latin typeface="Century Gothic" panose="020B0502020202020204" pitchFamily="34" charset="0"/>
              </a:rPr>
              <a:t>Il y a plus d’individus extrêmes sur l’axe 2 chez le prion</a:t>
            </a:r>
          </a:p>
          <a:p>
            <a:endParaRPr lang="fr-FR" sz="2000" dirty="0">
              <a:latin typeface="Century Gothic" panose="020B0502020202020204" pitchFamily="34" charset="0"/>
            </a:endParaRPr>
          </a:p>
          <a:p>
            <a:r>
              <a:rPr lang="fr-FR" sz="2000" dirty="0">
                <a:latin typeface="Century Gothic" panose="020B0502020202020204" pitchFamily="34" charset="0"/>
              </a:rPr>
              <a:t>Comment formaliser cette différence?</a:t>
            </a:r>
          </a:p>
        </p:txBody>
      </p:sp>
    </p:spTree>
    <p:extLst>
      <p:ext uri="{BB962C8B-B14F-4D97-AF65-F5344CB8AC3E}">
        <p14:creationId xmlns:p14="http://schemas.microsoft.com/office/powerpoint/2010/main" val="33577709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extLst>
              <a:ext uri="{28A0092B-C50C-407E-A947-70E740481C1C}">
                <a14:useLocalDpi xmlns:a14="http://schemas.microsoft.com/office/drawing/2010/main" val="0"/>
              </a:ext>
            </a:extLst>
          </a:blip>
          <a:srcRect/>
          <a:stretch>
            <a:fillRect/>
          </a:stretch>
        </p:blipFill>
        <p:spPr bwMode="auto">
          <a:xfrm>
            <a:off x="1634987" y="502353"/>
            <a:ext cx="4648200" cy="5932805"/>
          </a:xfrm>
          <a:prstGeom prst="rect">
            <a:avLst/>
          </a:prstGeom>
          <a:noFill/>
        </p:spPr>
      </p:pic>
      <p:sp>
        <p:nvSpPr>
          <p:cNvPr id="5" name="ZoneTexte 4"/>
          <p:cNvSpPr txBox="1"/>
          <p:nvPr/>
        </p:nvSpPr>
        <p:spPr>
          <a:xfrm>
            <a:off x="6967330" y="1888435"/>
            <a:ext cx="4870174" cy="2246769"/>
          </a:xfrm>
          <a:prstGeom prst="rect">
            <a:avLst/>
          </a:prstGeom>
          <a:noFill/>
        </p:spPr>
        <p:txBody>
          <a:bodyPr wrap="square" rtlCol="0">
            <a:spAutoFit/>
          </a:bodyPr>
          <a:lstStyle/>
          <a:p>
            <a:r>
              <a:rPr lang="fr-FR" sz="2000" dirty="0">
                <a:latin typeface="Century Gothic" panose="020B0502020202020204" pitchFamily="34" charset="0"/>
              </a:rPr>
              <a:t>Si deux groupes sont séparés dans une ordination, la </a:t>
            </a:r>
            <a:r>
              <a:rPr lang="fr-FR" sz="2400" u="sng" dirty="0">
                <a:latin typeface="Century Gothic" panose="020B0502020202020204" pitchFamily="34" charset="0"/>
              </a:rPr>
              <a:t>variance des scores entre les groupes</a:t>
            </a:r>
            <a:r>
              <a:rPr lang="fr-FR" sz="2000" dirty="0">
                <a:latin typeface="Century Gothic" panose="020B0502020202020204" pitchFamily="34" charset="0"/>
              </a:rPr>
              <a:t> est supérieure à la </a:t>
            </a:r>
            <a:r>
              <a:rPr lang="fr-FR" sz="2400" u="sng" dirty="0">
                <a:latin typeface="Century Gothic" panose="020B0502020202020204" pitchFamily="34" charset="0"/>
              </a:rPr>
              <a:t>variance des individus à l’intérieur des groupes</a:t>
            </a:r>
          </a:p>
        </p:txBody>
      </p:sp>
    </p:spTree>
    <p:extLst>
      <p:ext uri="{BB962C8B-B14F-4D97-AF65-F5344CB8AC3E}">
        <p14:creationId xmlns:p14="http://schemas.microsoft.com/office/powerpoint/2010/main" val="27059764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165" y="345870"/>
            <a:ext cx="5018639" cy="4713506"/>
          </a:xfrm>
          <a:prstGeom prst="rect">
            <a:avLst/>
          </a:prstGeom>
        </p:spPr>
      </p:pic>
      <p:cxnSp>
        <p:nvCxnSpPr>
          <p:cNvPr id="6" name="Connecteur droit avec flèche 5"/>
          <p:cNvCxnSpPr/>
          <p:nvPr/>
        </p:nvCxnSpPr>
        <p:spPr>
          <a:xfrm flipV="1">
            <a:off x="4740965" y="4890052"/>
            <a:ext cx="0" cy="8647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p:cNvCxnSpPr/>
          <p:nvPr/>
        </p:nvCxnSpPr>
        <p:spPr>
          <a:xfrm flipV="1">
            <a:off x="8600660" y="4774096"/>
            <a:ext cx="0" cy="8647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785191" y="5638801"/>
            <a:ext cx="4830417" cy="1015663"/>
          </a:xfrm>
          <a:prstGeom prst="rect">
            <a:avLst/>
          </a:prstGeom>
          <a:noFill/>
        </p:spPr>
        <p:txBody>
          <a:bodyPr wrap="square" rtlCol="0">
            <a:spAutoFit/>
          </a:bodyPr>
          <a:lstStyle/>
          <a:p>
            <a:r>
              <a:rPr lang="fr-FR" sz="2000" dirty="0">
                <a:latin typeface="Century Gothic" panose="020B0502020202020204" pitchFamily="34" charset="0"/>
              </a:rPr>
              <a:t>Ratio variance </a:t>
            </a:r>
            <a:r>
              <a:rPr lang="fr-FR" sz="2000" dirty="0" err="1">
                <a:latin typeface="Century Gothic" panose="020B0502020202020204" pitchFamily="34" charset="0"/>
              </a:rPr>
              <a:t>inter-groupe</a:t>
            </a:r>
            <a:r>
              <a:rPr lang="fr-FR" sz="2000" dirty="0">
                <a:latin typeface="Century Gothic" panose="020B0502020202020204" pitchFamily="34" charset="0"/>
              </a:rPr>
              <a:t> / variance intra-groupe si les individus sont mélangés aléatoirement</a:t>
            </a:r>
          </a:p>
        </p:txBody>
      </p:sp>
      <p:sp>
        <p:nvSpPr>
          <p:cNvPr id="9" name="ZoneTexte 8"/>
          <p:cNvSpPr txBox="1"/>
          <p:nvPr/>
        </p:nvSpPr>
        <p:spPr>
          <a:xfrm>
            <a:off x="7156173" y="5695123"/>
            <a:ext cx="4830417" cy="707886"/>
          </a:xfrm>
          <a:prstGeom prst="rect">
            <a:avLst/>
          </a:prstGeom>
          <a:noFill/>
        </p:spPr>
        <p:txBody>
          <a:bodyPr wrap="square" rtlCol="0">
            <a:spAutoFit/>
          </a:bodyPr>
          <a:lstStyle/>
          <a:p>
            <a:r>
              <a:rPr lang="fr-FR" sz="2000" dirty="0">
                <a:latin typeface="Century Gothic" panose="020B0502020202020204" pitchFamily="34" charset="0"/>
              </a:rPr>
              <a:t>Ratio variance </a:t>
            </a:r>
            <a:r>
              <a:rPr lang="fr-FR" sz="2000" dirty="0" err="1">
                <a:latin typeface="Century Gothic" panose="020B0502020202020204" pitchFamily="34" charset="0"/>
              </a:rPr>
              <a:t>inter-groupe</a:t>
            </a:r>
            <a:r>
              <a:rPr lang="fr-FR" sz="2000" dirty="0">
                <a:latin typeface="Century Gothic" panose="020B0502020202020204" pitchFamily="34" charset="0"/>
              </a:rPr>
              <a:t> / variance intra-groupe observé</a:t>
            </a:r>
          </a:p>
        </p:txBody>
      </p:sp>
    </p:spTree>
    <p:extLst>
      <p:ext uri="{BB962C8B-B14F-4D97-AF65-F5344CB8AC3E}">
        <p14:creationId xmlns:p14="http://schemas.microsoft.com/office/powerpoint/2010/main" val="7966657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933661" cy="6877879"/>
          </a:xfrm>
          <a:prstGeom prst="rect">
            <a:avLst/>
          </a:prstGeom>
        </p:spPr>
      </p:pic>
      <p:sp>
        <p:nvSpPr>
          <p:cNvPr id="6" name="ZoneTexte 5"/>
          <p:cNvSpPr txBox="1"/>
          <p:nvPr/>
        </p:nvSpPr>
        <p:spPr>
          <a:xfrm>
            <a:off x="6361043" y="397565"/>
            <a:ext cx="5297557" cy="707886"/>
          </a:xfrm>
          <a:prstGeom prst="rect">
            <a:avLst/>
          </a:prstGeom>
          <a:noFill/>
        </p:spPr>
        <p:txBody>
          <a:bodyPr wrap="square" rtlCol="0">
            <a:spAutoFit/>
          </a:bodyPr>
          <a:lstStyle/>
          <a:p>
            <a:r>
              <a:rPr lang="fr-FR" sz="2000" dirty="0">
                <a:latin typeface="Century Gothic" panose="020B0502020202020204" pitchFamily="34" charset="0"/>
              </a:rPr>
              <a:t>Décomposition de la répartition entre groupes pour chaque variable</a:t>
            </a:r>
          </a:p>
        </p:txBody>
      </p:sp>
      <p:sp>
        <p:nvSpPr>
          <p:cNvPr id="7" name="Rectangle 6"/>
          <p:cNvSpPr/>
          <p:nvPr/>
        </p:nvSpPr>
        <p:spPr>
          <a:xfrm>
            <a:off x="6352163" y="3030211"/>
            <a:ext cx="5178287" cy="3170099"/>
          </a:xfrm>
          <a:prstGeom prst="rect">
            <a:avLst/>
          </a:prstGeom>
        </p:spPr>
        <p:txBody>
          <a:bodyPr wrap="square">
            <a:spAutoFit/>
          </a:bodyPr>
          <a:lstStyle/>
          <a:p>
            <a:r>
              <a:rPr lang="fr-FR" sz="2000" dirty="0">
                <a:latin typeface="Century Gothic" panose="020B0502020202020204" pitchFamily="34" charset="0"/>
              </a:rPr>
              <a:t>les deux espèces se séparent surtout par la durée des phrases, le nombre de syllabes par phrases, et dans une moindre mesure par la fréquence. On constate aussi que la durée des phrases, le nombre de phrases par chant et le nombre de syllabes par phrase sont plus variables chez le Pétrel ; en revanche, l’amplitude du chant (F0 et Q50) sont plus variables chez le Prion.</a:t>
            </a:r>
          </a:p>
        </p:txBody>
      </p:sp>
      <p:sp>
        <p:nvSpPr>
          <p:cNvPr id="8" name="Rectangle 7"/>
          <p:cNvSpPr/>
          <p:nvPr/>
        </p:nvSpPr>
        <p:spPr>
          <a:xfrm>
            <a:off x="6361043" y="1713888"/>
            <a:ext cx="5169407" cy="707886"/>
          </a:xfrm>
          <a:prstGeom prst="rect">
            <a:avLst/>
          </a:prstGeom>
        </p:spPr>
        <p:txBody>
          <a:bodyPr wrap="square">
            <a:spAutoFit/>
          </a:bodyPr>
          <a:lstStyle/>
          <a:p>
            <a:r>
              <a:rPr lang="fr-FR" sz="2000" dirty="0">
                <a:latin typeface="Century Gothic" panose="020B0502020202020204" pitchFamily="34" charset="0"/>
              </a:rPr>
              <a:t>une projection des individus en deux dimensions, par variable. </a:t>
            </a:r>
          </a:p>
        </p:txBody>
      </p:sp>
    </p:spTree>
    <p:extLst>
      <p:ext uri="{BB962C8B-B14F-4D97-AF65-F5344CB8AC3E}">
        <p14:creationId xmlns:p14="http://schemas.microsoft.com/office/powerpoint/2010/main" val="2722957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78496" y="3775324"/>
            <a:ext cx="8928652" cy="1138773"/>
          </a:xfrm>
          <a:prstGeom prst="rect">
            <a:avLst/>
          </a:prstGeom>
        </p:spPr>
        <p:txBody>
          <a:bodyPr wrap="square">
            <a:spAutoFit/>
          </a:bodyPr>
          <a:lstStyle/>
          <a:p>
            <a:r>
              <a:rPr lang="fr-FR" sz="2000" dirty="0">
                <a:solidFill>
                  <a:schemeClr val="bg1"/>
                </a:solidFill>
                <a:latin typeface="Century Gothic" panose="020B0502020202020204" pitchFamily="34" charset="0"/>
                <a:ea typeface="Batang"/>
                <a:cs typeface="Times New Roman" panose="02020603050405020304" pitchFamily="18" charset="0"/>
              </a:rPr>
              <a:t>Elle maximise le </a:t>
            </a:r>
            <a:r>
              <a:rPr lang="fr-FR" sz="2400" u="sng" dirty="0">
                <a:solidFill>
                  <a:schemeClr val="bg1"/>
                </a:solidFill>
                <a:latin typeface="Century Gothic" panose="020B0502020202020204" pitchFamily="34" charset="0"/>
                <a:ea typeface="Batang"/>
                <a:cs typeface="Times New Roman" panose="02020603050405020304" pitchFamily="18" charset="0"/>
              </a:rPr>
              <a:t>rapport entre la variation entre les groupes et la variation à l’intérieur des groupes </a:t>
            </a:r>
            <a:r>
              <a:rPr lang="fr-FR" sz="2000" dirty="0">
                <a:solidFill>
                  <a:schemeClr val="bg1"/>
                </a:solidFill>
                <a:latin typeface="Century Gothic" panose="020B0502020202020204" pitchFamily="34" charset="0"/>
                <a:ea typeface="Batang"/>
                <a:cs typeface="Times New Roman" panose="02020603050405020304" pitchFamily="18" charset="0"/>
              </a:rPr>
              <a:t>dans l’espace d’ordination choisi</a:t>
            </a:r>
            <a:endParaRPr lang="fr-FR" sz="2000" dirty="0">
              <a:solidFill>
                <a:schemeClr val="bg1"/>
              </a:solidFill>
              <a:effectLst/>
              <a:latin typeface="Century Gothic" panose="020B0502020202020204" pitchFamily="34" charset="0"/>
              <a:ea typeface="Batang"/>
              <a:cs typeface="Times New Roman" panose="02020603050405020304" pitchFamily="18" charset="0"/>
            </a:endParaRPr>
          </a:p>
        </p:txBody>
      </p:sp>
      <p:sp>
        <p:nvSpPr>
          <p:cNvPr id="5" name="Rectangle 4"/>
          <p:cNvSpPr/>
          <p:nvPr/>
        </p:nvSpPr>
        <p:spPr>
          <a:xfrm>
            <a:off x="1878496" y="2121862"/>
            <a:ext cx="7782339" cy="1138773"/>
          </a:xfrm>
          <a:prstGeom prst="rect">
            <a:avLst/>
          </a:prstGeom>
        </p:spPr>
        <p:txBody>
          <a:bodyPr wrap="square">
            <a:spAutoFit/>
          </a:bodyPr>
          <a:lstStyle/>
          <a:p>
            <a:r>
              <a:rPr lang="fr-FR" sz="2000" dirty="0">
                <a:solidFill>
                  <a:schemeClr val="bg1"/>
                </a:solidFill>
                <a:latin typeface="Century Gothic" panose="020B0502020202020204" pitchFamily="34" charset="0"/>
                <a:ea typeface="Batang"/>
                <a:cs typeface="Times New Roman" panose="02020603050405020304" pitchFamily="18" charset="0"/>
              </a:rPr>
              <a:t>L’analyse discriminante permet de </a:t>
            </a:r>
            <a:r>
              <a:rPr lang="fr-FR" sz="2400" u="sng" dirty="0">
                <a:solidFill>
                  <a:schemeClr val="bg1"/>
                </a:solidFill>
                <a:latin typeface="Century Gothic" panose="020B0502020202020204" pitchFamily="34" charset="0"/>
                <a:ea typeface="Batang"/>
                <a:cs typeface="Times New Roman" panose="02020603050405020304" pitchFamily="18" charset="0"/>
              </a:rPr>
              <a:t>séparer des groupes cohérents </a:t>
            </a:r>
            <a:r>
              <a:rPr lang="fr-FR" sz="2000" dirty="0">
                <a:solidFill>
                  <a:schemeClr val="bg1"/>
                </a:solidFill>
                <a:latin typeface="Century Gothic" panose="020B0502020202020204" pitchFamily="34" charset="0"/>
                <a:ea typeface="Batang"/>
                <a:cs typeface="Times New Roman" panose="02020603050405020304" pitchFamily="18" charset="0"/>
              </a:rPr>
              <a:t>d’individus dans un espace d’ordination à partir d’un facteur d’intérêt </a:t>
            </a:r>
            <a:endParaRPr lang="fr-FR" sz="20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950801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529167" y="1329266"/>
            <a:ext cx="8953500" cy="2862322"/>
          </a:xfrm>
          <a:prstGeom prst="rect">
            <a:avLst/>
          </a:prstGeom>
          <a:noFill/>
        </p:spPr>
        <p:txBody>
          <a:bodyPr wrap="square" rtlCol="0">
            <a:spAutoFit/>
          </a:bodyPr>
          <a:lstStyle/>
          <a:p>
            <a:r>
              <a:rPr lang="fr-FR" sz="3600" dirty="0">
                <a:latin typeface="Century Gothic" panose="020B0502020202020204" pitchFamily="34" charset="0"/>
              </a:rPr>
              <a:t>L’analyse de </a:t>
            </a:r>
            <a:r>
              <a:rPr lang="fr-FR" sz="3600" dirty="0" err="1">
                <a:latin typeface="Century Gothic" panose="020B0502020202020204" pitchFamily="34" charset="0"/>
              </a:rPr>
              <a:t>co</a:t>
            </a:r>
            <a:r>
              <a:rPr lang="fr-FR" sz="3600" dirty="0">
                <a:latin typeface="Century Gothic" panose="020B0502020202020204" pitchFamily="34" charset="0"/>
              </a:rPr>
              <a:t>-inertie : </a:t>
            </a:r>
          </a:p>
          <a:p>
            <a:endParaRPr lang="fr-FR" sz="3600" dirty="0">
              <a:latin typeface="Century Gothic" panose="020B0502020202020204" pitchFamily="34" charset="0"/>
            </a:endParaRPr>
          </a:p>
          <a:p>
            <a:r>
              <a:rPr lang="fr-FR" sz="3600" dirty="0">
                <a:latin typeface="Century Gothic" panose="020B0502020202020204" pitchFamily="34" charset="0"/>
              </a:rPr>
              <a:t>Étudier les structures communes à deux jeux de données</a:t>
            </a:r>
          </a:p>
          <a:p>
            <a:endParaRPr lang="fr-FR" sz="3600" dirty="0">
              <a:latin typeface="Century Gothic" panose="020B0502020202020204" pitchFamily="34" charset="0"/>
            </a:endParaRPr>
          </a:p>
        </p:txBody>
      </p:sp>
    </p:spTree>
    <p:extLst>
      <p:ext uri="{BB962C8B-B14F-4D97-AF65-F5344CB8AC3E}">
        <p14:creationId xmlns:p14="http://schemas.microsoft.com/office/powerpoint/2010/main" val="39496079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2605" y="2473994"/>
            <a:ext cx="2624928" cy="2448250"/>
          </a:xfrm>
          <a:prstGeom prst="rect">
            <a:avLst/>
          </a:prstGeom>
          <a:effectLst>
            <a:softEdge rad="127000"/>
          </a:effectLst>
        </p:spPr>
      </p:pic>
      <p:pic>
        <p:nvPicPr>
          <p:cNvPr id="5" name="Image 4"/>
          <p:cNvPicPr/>
          <p:nvPr/>
        </p:nvPicPr>
        <p:blipFill>
          <a:blip r:embed="rId3" cstate="print">
            <a:extLst>
              <a:ext uri="{28A0092B-C50C-407E-A947-70E740481C1C}">
                <a14:useLocalDpi xmlns:a14="http://schemas.microsoft.com/office/drawing/2010/main" val="0"/>
              </a:ext>
            </a:extLst>
          </a:blip>
          <a:stretch>
            <a:fillRect/>
          </a:stretch>
        </p:blipFill>
        <p:spPr>
          <a:xfrm>
            <a:off x="7154072" y="968961"/>
            <a:ext cx="3894929" cy="2019772"/>
          </a:xfrm>
          <a:prstGeom prst="rect">
            <a:avLst/>
          </a:prstGeom>
          <a:effectLst>
            <a:softEdge rad="127000"/>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32" y="2375395"/>
            <a:ext cx="3754967" cy="2039070"/>
          </a:xfrm>
          <a:prstGeom prst="rect">
            <a:avLst/>
          </a:prstGeom>
          <a:effectLst>
            <a:softEdge rad="127000"/>
          </a:effectLst>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9166" y="4068482"/>
            <a:ext cx="2908300" cy="1707525"/>
          </a:xfrm>
          <a:prstGeom prst="rect">
            <a:avLst/>
          </a:prstGeom>
          <a:effectLst>
            <a:softEdge rad="127000"/>
          </a:effectLst>
        </p:spPr>
      </p:pic>
      <p:pic>
        <p:nvPicPr>
          <p:cNvPr id="8" name="Imag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39899" y="867361"/>
            <a:ext cx="2668058" cy="1966578"/>
          </a:xfrm>
          <a:prstGeom prst="rect">
            <a:avLst/>
          </a:prstGeom>
          <a:effectLst>
            <a:softEdge rad="127000"/>
          </a:effectLst>
        </p:spPr>
      </p:pic>
      <p:sp>
        <p:nvSpPr>
          <p:cNvPr id="10" name="ZoneTexte 9"/>
          <p:cNvSpPr txBox="1"/>
          <p:nvPr/>
        </p:nvSpPr>
        <p:spPr>
          <a:xfrm>
            <a:off x="5367866" y="5596280"/>
            <a:ext cx="6477000" cy="830997"/>
          </a:xfrm>
          <a:prstGeom prst="rect">
            <a:avLst/>
          </a:prstGeom>
          <a:noFill/>
        </p:spPr>
        <p:txBody>
          <a:bodyPr wrap="square" rtlCol="0">
            <a:spAutoFit/>
          </a:bodyPr>
          <a:lstStyle/>
          <a:p>
            <a:r>
              <a:rPr lang="fr-FR" sz="2400" dirty="0">
                <a:latin typeface="Century Gothic" panose="020B0502020202020204" pitchFamily="34" charset="0"/>
              </a:rPr>
              <a:t>Comment les reptiles se répartissent-ils sur les gradients climatiques du Languedoc?</a:t>
            </a:r>
          </a:p>
        </p:txBody>
      </p:sp>
    </p:spTree>
    <p:extLst>
      <p:ext uri="{BB962C8B-B14F-4D97-AF65-F5344CB8AC3E}">
        <p14:creationId xmlns:p14="http://schemas.microsoft.com/office/powerpoint/2010/main" val="15490783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3136" y="1557504"/>
            <a:ext cx="2624928" cy="2448250"/>
          </a:xfrm>
          <a:prstGeom prst="rect">
            <a:avLst/>
          </a:prstGeom>
          <a:effectLst>
            <a:softEdge rad="127000"/>
          </a:effectLst>
        </p:spPr>
      </p:pic>
      <p:pic>
        <p:nvPicPr>
          <p:cNvPr id="5" name="Image 4"/>
          <p:cNvPicPr/>
          <p:nvPr/>
        </p:nvPicPr>
        <p:blipFill>
          <a:blip r:embed="rId3" cstate="print">
            <a:extLst>
              <a:ext uri="{28A0092B-C50C-407E-A947-70E740481C1C}">
                <a14:useLocalDpi xmlns:a14="http://schemas.microsoft.com/office/drawing/2010/main" val="0"/>
              </a:ext>
            </a:extLst>
          </a:blip>
          <a:stretch>
            <a:fillRect/>
          </a:stretch>
        </p:blipFill>
        <p:spPr>
          <a:xfrm>
            <a:off x="7086339" y="209229"/>
            <a:ext cx="3894929" cy="2019772"/>
          </a:xfrm>
          <a:prstGeom prst="rect">
            <a:avLst/>
          </a:prstGeom>
          <a:effectLst>
            <a:softEdge rad="127000"/>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73145"/>
            <a:ext cx="3754967" cy="2039070"/>
          </a:xfrm>
          <a:prstGeom prst="rect">
            <a:avLst/>
          </a:prstGeom>
          <a:effectLst>
            <a:softEdge rad="127000"/>
          </a:effectLst>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88889" y="2099261"/>
            <a:ext cx="2908300" cy="1707525"/>
          </a:xfrm>
          <a:prstGeom prst="rect">
            <a:avLst/>
          </a:prstGeom>
          <a:effectLst>
            <a:softEdge rad="127000"/>
          </a:effectLst>
        </p:spPr>
      </p:pic>
      <p:pic>
        <p:nvPicPr>
          <p:cNvPr id="8" name="Imag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99808" y="50715"/>
            <a:ext cx="2668058" cy="1966578"/>
          </a:xfrm>
          <a:prstGeom prst="rect">
            <a:avLst/>
          </a:prstGeom>
          <a:effectLst>
            <a:softEdge rad="127000"/>
          </a:effectLst>
        </p:spPr>
      </p:pic>
      <p:sp>
        <p:nvSpPr>
          <p:cNvPr id="10" name="ZoneTexte 9"/>
          <p:cNvSpPr txBox="1"/>
          <p:nvPr/>
        </p:nvSpPr>
        <p:spPr>
          <a:xfrm>
            <a:off x="1657089" y="5994214"/>
            <a:ext cx="7774778" cy="523220"/>
          </a:xfrm>
          <a:prstGeom prst="rect">
            <a:avLst/>
          </a:prstGeom>
          <a:noFill/>
        </p:spPr>
        <p:txBody>
          <a:bodyPr wrap="square" rtlCol="0">
            <a:spAutoFit/>
          </a:bodyPr>
          <a:lstStyle/>
          <a:p>
            <a:r>
              <a:rPr lang="fr-FR" sz="2400" dirty="0">
                <a:latin typeface="Century Gothic" panose="020B0502020202020204" pitchFamily="34" charset="0"/>
              </a:rPr>
              <a:t>Établir </a:t>
            </a:r>
            <a:r>
              <a:rPr lang="fr-FR" sz="2800" u="sng" dirty="0">
                <a:latin typeface="Century Gothic" panose="020B0502020202020204" pitchFamily="34" charset="0"/>
              </a:rPr>
              <a:t>un lien </a:t>
            </a:r>
            <a:r>
              <a:rPr lang="fr-FR" sz="2400" dirty="0">
                <a:latin typeface="Century Gothic" panose="020B0502020202020204" pitchFamily="34" charset="0"/>
              </a:rPr>
              <a:t>entre deux matrices de variables</a:t>
            </a:r>
          </a:p>
        </p:txBody>
      </p:sp>
      <p:sp>
        <p:nvSpPr>
          <p:cNvPr id="2" name="ZoneTexte 1"/>
          <p:cNvSpPr txBox="1"/>
          <p:nvPr/>
        </p:nvSpPr>
        <p:spPr>
          <a:xfrm>
            <a:off x="7840133" y="4284146"/>
            <a:ext cx="4131734" cy="738664"/>
          </a:xfrm>
          <a:prstGeom prst="rect">
            <a:avLst/>
          </a:prstGeom>
          <a:noFill/>
        </p:spPr>
        <p:txBody>
          <a:bodyPr wrap="square" rtlCol="0">
            <a:spAutoFit/>
          </a:bodyPr>
          <a:lstStyle/>
          <a:p>
            <a:r>
              <a:rPr lang="fr-FR" dirty="0">
                <a:latin typeface="Century Gothic" panose="020B0502020202020204" pitchFamily="34" charset="0"/>
              </a:rPr>
              <a:t>Matrice de variables quantitatives:</a:t>
            </a:r>
          </a:p>
          <a:p>
            <a:r>
              <a:rPr lang="fr-FR" sz="2400" dirty="0">
                <a:latin typeface="Century Gothic" panose="020B0502020202020204" pitchFamily="34" charset="0"/>
              </a:rPr>
              <a:t>ACP</a:t>
            </a:r>
            <a:endParaRPr lang="fr-FR" dirty="0">
              <a:latin typeface="Century Gothic" panose="020B0502020202020204" pitchFamily="34" charset="0"/>
            </a:endParaRPr>
          </a:p>
        </p:txBody>
      </p:sp>
      <p:sp>
        <p:nvSpPr>
          <p:cNvPr id="9" name="ZoneTexte 8"/>
          <p:cNvSpPr txBox="1"/>
          <p:nvPr/>
        </p:nvSpPr>
        <p:spPr>
          <a:xfrm>
            <a:off x="643467" y="4115670"/>
            <a:ext cx="4250265" cy="738664"/>
          </a:xfrm>
          <a:prstGeom prst="rect">
            <a:avLst/>
          </a:prstGeom>
          <a:noFill/>
        </p:spPr>
        <p:txBody>
          <a:bodyPr wrap="square" rtlCol="0">
            <a:spAutoFit/>
          </a:bodyPr>
          <a:lstStyle/>
          <a:p>
            <a:r>
              <a:rPr lang="fr-FR" dirty="0">
                <a:latin typeface="Century Gothic" panose="020B0502020202020204" pitchFamily="34" charset="0"/>
              </a:rPr>
              <a:t>Matrice sites x espèces: </a:t>
            </a:r>
          </a:p>
          <a:p>
            <a:r>
              <a:rPr lang="fr-FR" sz="2400" dirty="0">
                <a:latin typeface="Century Gothic" panose="020B0502020202020204" pitchFamily="34" charset="0"/>
              </a:rPr>
              <a:t>AFC</a:t>
            </a:r>
            <a:endParaRPr lang="fr-FR" dirty="0">
              <a:latin typeface="Century Gothic" panose="020B0502020202020204" pitchFamily="34" charset="0"/>
            </a:endParaRPr>
          </a:p>
        </p:txBody>
      </p:sp>
    </p:spTree>
    <p:extLst>
      <p:ext uri="{BB962C8B-B14F-4D97-AF65-F5344CB8AC3E}">
        <p14:creationId xmlns:p14="http://schemas.microsoft.com/office/powerpoint/2010/main" val="31396369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12866" y="1233075"/>
            <a:ext cx="1938997" cy="1808487"/>
          </a:xfrm>
          <a:prstGeom prst="rect">
            <a:avLst/>
          </a:prstGeom>
          <a:effectLst>
            <a:softEdge rad="127000"/>
          </a:effectLst>
        </p:spPr>
      </p:pic>
      <p:pic>
        <p:nvPicPr>
          <p:cNvPr id="5" name="Image 4"/>
          <p:cNvPicPr/>
          <p:nvPr/>
        </p:nvPicPr>
        <p:blipFill>
          <a:blip r:embed="rId3" cstate="print">
            <a:extLst>
              <a:ext uri="{28A0092B-C50C-407E-A947-70E740481C1C}">
                <a14:useLocalDpi xmlns:a14="http://schemas.microsoft.com/office/drawing/2010/main" val="0"/>
              </a:ext>
            </a:extLst>
          </a:blip>
          <a:stretch>
            <a:fillRect/>
          </a:stretch>
        </p:blipFill>
        <p:spPr>
          <a:xfrm>
            <a:off x="8246533" y="209229"/>
            <a:ext cx="2734735" cy="1585704"/>
          </a:xfrm>
          <a:prstGeom prst="rect">
            <a:avLst/>
          </a:prstGeom>
          <a:effectLst>
            <a:softEdge rad="127000"/>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 y="700145"/>
            <a:ext cx="2370667" cy="1287350"/>
          </a:xfrm>
          <a:prstGeom prst="rect">
            <a:avLst/>
          </a:prstGeom>
          <a:effectLst>
            <a:softEdge rad="127000"/>
          </a:effectLst>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2889" y="1557504"/>
            <a:ext cx="1975111" cy="1159630"/>
          </a:xfrm>
          <a:prstGeom prst="rect">
            <a:avLst/>
          </a:prstGeom>
          <a:effectLst>
            <a:softEdge rad="127000"/>
          </a:effectLst>
        </p:spPr>
      </p:pic>
      <p:pic>
        <p:nvPicPr>
          <p:cNvPr id="8" name="Imag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0138" y="0"/>
            <a:ext cx="2044262" cy="1506789"/>
          </a:xfrm>
          <a:prstGeom prst="rect">
            <a:avLst/>
          </a:prstGeom>
          <a:effectLst>
            <a:softEdge rad="127000"/>
          </a:effectLst>
        </p:spPr>
      </p:pic>
      <p:sp>
        <p:nvSpPr>
          <p:cNvPr id="9" name="ZoneTexte 8"/>
          <p:cNvSpPr txBox="1"/>
          <p:nvPr/>
        </p:nvSpPr>
        <p:spPr>
          <a:xfrm>
            <a:off x="7746999" y="3056480"/>
            <a:ext cx="4131734" cy="738664"/>
          </a:xfrm>
          <a:prstGeom prst="rect">
            <a:avLst/>
          </a:prstGeom>
          <a:noFill/>
        </p:spPr>
        <p:txBody>
          <a:bodyPr wrap="square" rtlCol="0">
            <a:spAutoFit/>
          </a:bodyPr>
          <a:lstStyle/>
          <a:p>
            <a:r>
              <a:rPr lang="fr-FR" dirty="0">
                <a:latin typeface="Century Gothic" panose="020B0502020202020204" pitchFamily="34" charset="0"/>
              </a:rPr>
              <a:t>Matrice de variables quantitatives:</a:t>
            </a:r>
          </a:p>
          <a:p>
            <a:r>
              <a:rPr lang="fr-FR" sz="2400" dirty="0">
                <a:latin typeface="Century Gothic" panose="020B0502020202020204" pitchFamily="34" charset="0"/>
              </a:rPr>
              <a:t>ACP</a:t>
            </a:r>
            <a:endParaRPr lang="fr-FR" dirty="0">
              <a:latin typeface="Century Gothic" panose="020B0502020202020204" pitchFamily="34" charset="0"/>
            </a:endParaRPr>
          </a:p>
        </p:txBody>
      </p:sp>
      <p:sp>
        <p:nvSpPr>
          <p:cNvPr id="10" name="ZoneTexte 9"/>
          <p:cNvSpPr txBox="1"/>
          <p:nvPr/>
        </p:nvSpPr>
        <p:spPr>
          <a:xfrm>
            <a:off x="555005" y="2946991"/>
            <a:ext cx="4250265" cy="738664"/>
          </a:xfrm>
          <a:prstGeom prst="rect">
            <a:avLst/>
          </a:prstGeom>
          <a:noFill/>
        </p:spPr>
        <p:txBody>
          <a:bodyPr wrap="square" rtlCol="0">
            <a:spAutoFit/>
          </a:bodyPr>
          <a:lstStyle/>
          <a:p>
            <a:r>
              <a:rPr lang="fr-FR" dirty="0">
                <a:latin typeface="Century Gothic" panose="020B0502020202020204" pitchFamily="34" charset="0"/>
              </a:rPr>
              <a:t>Matrice sites x espèces: </a:t>
            </a:r>
          </a:p>
          <a:p>
            <a:r>
              <a:rPr lang="fr-FR" sz="2400" dirty="0">
                <a:latin typeface="Century Gothic" panose="020B0502020202020204" pitchFamily="34" charset="0"/>
              </a:rPr>
              <a:t>AFC</a:t>
            </a:r>
            <a:endParaRPr lang="fr-FR" dirty="0">
              <a:latin typeface="Century Gothic" panose="020B0502020202020204" pitchFamily="34" charset="0"/>
            </a:endParaRPr>
          </a:p>
        </p:txBody>
      </p:sp>
      <p:sp>
        <p:nvSpPr>
          <p:cNvPr id="11" name="ZoneTexte 10"/>
          <p:cNvSpPr txBox="1"/>
          <p:nvPr/>
        </p:nvSpPr>
        <p:spPr>
          <a:xfrm>
            <a:off x="2342889" y="5268068"/>
            <a:ext cx="6691044" cy="1231106"/>
          </a:xfrm>
          <a:prstGeom prst="rect">
            <a:avLst/>
          </a:prstGeom>
          <a:solidFill>
            <a:schemeClr val="bg1">
              <a:lumMod val="85000"/>
            </a:schemeClr>
          </a:solidFill>
        </p:spPr>
        <p:txBody>
          <a:bodyPr wrap="square" rtlCol="0">
            <a:spAutoFit/>
          </a:bodyPr>
          <a:lstStyle/>
          <a:p>
            <a:r>
              <a:rPr lang="fr-FR" dirty="0">
                <a:latin typeface="Century Gothic" panose="020B0502020202020204" pitchFamily="34" charset="0"/>
              </a:rPr>
              <a:t>1 : on s’assure que les deux tableaux ont le même nombre de lignes et qu’elles correspondent aux </a:t>
            </a:r>
            <a:r>
              <a:rPr lang="fr-FR" sz="2000" u="sng" dirty="0">
                <a:latin typeface="Century Gothic" panose="020B0502020202020204" pitchFamily="34" charset="0"/>
              </a:rPr>
              <a:t>mêmes individus</a:t>
            </a:r>
          </a:p>
          <a:p>
            <a:endParaRPr lang="fr-FR" dirty="0">
              <a:latin typeface="Century Gothic" panose="020B0502020202020204" pitchFamily="34" charset="0"/>
            </a:endParaRPr>
          </a:p>
          <a:p>
            <a:r>
              <a:rPr lang="fr-FR" dirty="0">
                <a:latin typeface="Century Gothic" panose="020B0502020202020204" pitchFamily="34" charset="0"/>
              </a:rPr>
              <a:t>(ici : des sites)</a:t>
            </a:r>
          </a:p>
        </p:txBody>
      </p:sp>
      <p:sp>
        <p:nvSpPr>
          <p:cNvPr id="13" name="Rectangle 12"/>
          <p:cNvSpPr/>
          <p:nvPr/>
        </p:nvSpPr>
        <p:spPr>
          <a:xfrm>
            <a:off x="9694333" y="5250422"/>
            <a:ext cx="2497666" cy="774571"/>
          </a:xfrm>
          <a:prstGeom prst="rect">
            <a:avLst/>
          </a:prstGeom>
        </p:spPr>
        <p:txBody>
          <a:bodyPr wrap="square">
            <a:spAutoFit/>
          </a:bodyPr>
          <a:lstStyle/>
          <a:p>
            <a:pPr latinLnBrk="1">
              <a:spcAft>
                <a:spcPts val="1000"/>
              </a:spcAft>
            </a:pPr>
            <a:r>
              <a:rPr lang="en-US"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dim</a:t>
            </a:r>
            <a:r>
              <a:rPr lang="en-US" dirty="0">
                <a:latin typeface="Consolas" panose="020B0609020204030204" pitchFamily="49" charset="0"/>
                <a:ea typeface="Cambria" panose="02040503050406030204" pitchFamily="18" charset="0"/>
                <a:cs typeface="Times New Roman" panose="02020603050405020304" pitchFamily="18" charset="0"/>
              </a:rPr>
              <a:t>(pc.clim2)</a:t>
            </a:r>
            <a:endParaRPr lang="fr-FR"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dirty="0">
                <a:latin typeface="Consolas" panose="020B0609020204030204" pitchFamily="49" charset="0"/>
                <a:ea typeface="Cambria" panose="02040503050406030204" pitchFamily="18" charset="0"/>
                <a:cs typeface="Times New Roman" panose="02020603050405020304" pitchFamily="18" charset="0"/>
              </a:rPr>
              <a:t>## [1] 394  19</a:t>
            </a:r>
            <a:endParaRPr lang="fr-FR"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14" name="Rectangle 13"/>
          <p:cNvSpPr/>
          <p:nvPr/>
        </p:nvSpPr>
        <p:spPr>
          <a:xfrm>
            <a:off x="133421" y="5082938"/>
            <a:ext cx="2255928" cy="774571"/>
          </a:xfrm>
          <a:prstGeom prst="rect">
            <a:avLst/>
          </a:prstGeom>
        </p:spPr>
        <p:txBody>
          <a:bodyPr wrap="square">
            <a:spAutoFit/>
          </a:bodyPr>
          <a:lstStyle/>
          <a:p>
            <a:pPr latinLnBrk="1">
              <a:spcAft>
                <a:spcPts val="1000"/>
              </a:spcAft>
            </a:pPr>
            <a:r>
              <a:rPr lang="en-US"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dim</a:t>
            </a:r>
            <a:r>
              <a:rPr lang="en-US" dirty="0">
                <a:latin typeface="Consolas" panose="020B0609020204030204" pitchFamily="49" charset="0"/>
                <a:ea typeface="Cambria" panose="02040503050406030204" pitchFamily="18" charset="0"/>
                <a:cs typeface="Times New Roman" panose="02020603050405020304" pitchFamily="18" charset="0"/>
              </a:rPr>
              <a:t>(</a:t>
            </a:r>
            <a:r>
              <a:rPr lang="en-US" dirty="0" err="1">
                <a:latin typeface="Consolas" panose="020B0609020204030204" pitchFamily="49" charset="0"/>
                <a:ea typeface="Cambria" panose="02040503050406030204" pitchFamily="18" charset="0"/>
                <a:cs typeface="Times New Roman" panose="02020603050405020304" pitchFamily="18" charset="0"/>
              </a:rPr>
              <a:t>msp</a:t>
            </a:r>
            <a:r>
              <a:rPr lang="en-US" dirty="0">
                <a:latin typeface="Consolas" panose="020B0609020204030204" pitchFamily="49" charset="0"/>
                <a:ea typeface="Cambria" panose="02040503050406030204" pitchFamily="18" charset="0"/>
                <a:cs typeface="Times New Roman" panose="02020603050405020304" pitchFamily="18" charset="0"/>
              </a:rPr>
              <a:t>)</a:t>
            </a:r>
            <a:endParaRPr lang="fr-FR"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dirty="0">
                <a:latin typeface="Consolas" panose="020B0609020204030204" pitchFamily="49" charset="0"/>
                <a:ea typeface="Cambria" panose="02040503050406030204" pitchFamily="18" charset="0"/>
                <a:cs typeface="Times New Roman" panose="02020603050405020304" pitchFamily="18" charset="0"/>
              </a:rPr>
              <a:t>## [1] 394  24</a:t>
            </a:r>
            <a:endParaRPr lang="fr-FR" dirty="0">
              <a:effectLst/>
              <a:latin typeface="Consolas" panose="020B0609020204030204" pitchFamily="49" charset="0"/>
              <a:ea typeface="Cambria" panose="02040503050406030204" pitchFamily="18" charset="0"/>
              <a:cs typeface="Times New Roman" panose="02020603050405020304" pitchFamily="18" charset="0"/>
            </a:endParaRPr>
          </a:p>
        </p:txBody>
      </p:sp>
      <p:pic>
        <p:nvPicPr>
          <p:cNvPr id="16" name="Imag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842" y="3743525"/>
            <a:ext cx="2486025" cy="1171575"/>
          </a:xfrm>
          <a:prstGeom prst="rect">
            <a:avLst/>
          </a:prstGeom>
        </p:spPr>
      </p:pic>
      <p:pic>
        <p:nvPicPr>
          <p:cNvPr id="17" name="Imag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80865" y="3882953"/>
            <a:ext cx="2676525" cy="1152525"/>
          </a:xfrm>
          <a:prstGeom prst="rect">
            <a:avLst/>
          </a:prstGeom>
        </p:spPr>
      </p:pic>
    </p:spTree>
    <p:extLst>
      <p:ext uri="{BB962C8B-B14F-4D97-AF65-F5344CB8AC3E}">
        <p14:creationId xmlns:p14="http://schemas.microsoft.com/office/powerpoint/2010/main" val="8989850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12866" y="1233075"/>
            <a:ext cx="1938997" cy="1808487"/>
          </a:xfrm>
          <a:prstGeom prst="rect">
            <a:avLst/>
          </a:prstGeom>
          <a:effectLst>
            <a:softEdge rad="127000"/>
          </a:effectLst>
        </p:spPr>
      </p:pic>
      <p:pic>
        <p:nvPicPr>
          <p:cNvPr id="5" name="Image 4"/>
          <p:cNvPicPr/>
          <p:nvPr/>
        </p:nvPicPr>
        <p:blipFill>
          <a:blip r:embed="rId3" cstate="print">
            <a:extLst>
              <a:ext uri="{28A0092B-C50C-407E-A947-70E740481C1C}">
                <a14:useLocalDpi xmlns:a14="http://schemas.microsoft.com/office/drawing/2010/main" val="0"/>
              </a:ext>
            </a:extLst>
          </a:blip>
          <a:stretch>
            <a:fillRect/>
          </a:stretch>
        </p:blipFill>
        <p:spPr>
          <a:xfrm>
            <a:off x="8246533" y="209229"/>
            <a:ext cx="2734735" cy="1585704"/>
          </a:xfrm>
          <a:prstGeom prst="rect">
            <a:avLst/>
          </a:prstGeom>
          <a:effectLst>
            <a:softEdge rad="127000"/>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 y="700145"/>
            <a:ext cx="2370667" cy="1287350"/>
          </a:xfrm>
          <a:prstGeom prst="rect">
            <a:avLst/>
          </a:prstGeom>
          <a:effectLst>
            <a:softEdge rad="127000"/>
          </a:effectLst>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2889" y="1557504"/>
            <a:ext cx="1975111" cy="1159630"/>
          </a:xfrm>
          <a:prstGeom prst="rect">
            <a:avLst/>
          </a:prstGeom>
          <a:effectLst>
            <a:softEdge rad="127000"/>
          </a:effectLst>
        </p:spPr>
      </p:pic>
      <p:pic>
        <p:nvPicPr>
          <p:cNvPr id="8" name="Imag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0138" y="0"/>
            <a:ext cx="2044262" cy="1506789"/>
          </a:xfrm>
          <a:prstGeom prst="rect">
            <a:avLst/>
          </a:prstGeom>
          <a:effectLst>
            <a:softEdge rad="127000"/>
          </a:effectLst>
        </p:spPr>
      </p:pic>
      <p:sp>
        <p:nvSpPr>
          <p:cNvPr id="9" name="ZoneTexte 8"/>
          <p:cNvSpPr txBox="1"/>
          <p:nvPr/>
        </p:nvSpPr>
        <p:spPr>
          <a:xfrm>
            <a:off x="7746999" y="3056480"/>
            <a:ext cx="4131734" cy="738664"/>
          </a:xfrm>
          <a:prstGeom prst="rect">
            <a:avLst/>
          </a:prstGeom>
          <a:noFill/>
        </p:spPr>
        <p:txBody>
          <a:bodyPr wrap="square" rtlCol="0">
            <a:spAutoFit/>
          </a:bodyPr>
          <a:lstStyle/>
          <a:p>
            <a:r>
              <a:rPr lang="fr-FR" dirty="0">
                <a:latin typeface="Century Gothic" panose="020B0502020202020204" pitchFamily="34" charset="0"/>
              </a:rPr>
              <a:t>Matrice de variables quantitatives:</a:t>
            </a:r>
          </a:p>
          <a:p>
            <a:r>
              <a:rPr lang="fr-FR" sz="2400" dirty="0">
                <a:latin typeface="Century Gothic" panose="020B0502020202020204" pitchFamily="34" charset="0"/>
              </a:rPr>
              <a:t>ACP</a:t>
            </a:r>
            <a:endParaRPr lang="fr-FR" dirty="0">
              <a:latin typeface="Century Gothic" panose="020B0502020202020204" pitchFamily="34" charset="0"/>
            </a:endParaRPr>
          </a:p>
        </p:txBody>
      </p:sp>
      <p:sp>
        <p:nvSpPr>
          <p:cNvPr id="10" name="ZoneTexte 9"/>
          <p:cNvSpPr txBox="1"/>
          <p:nvPr/>
        </p:nvSpPr>
        <p:spPr>
          <a:xfrm>
            <a:off x="555005" y="2946991"/>
            <a:ext cx="4250265" cy="738664"/>
          </a:xfrm>
          <a:prstGeom prst="rect">
            <a:avLst/>
          </a:prstGeom>
          <a:noFill/>
        </p:spPr>
        <p:txBody>
          <a:bodyPr wrap="square" rtlCol="0">
            <a:spAutoFit/>
          </a:bodyPr>
          <a:lstStyle/>
          <a:p>
            <a:r>
              <a:rPr lang="fr-FR" dirty="0">
                <a:latin typeface="Century Gothic" panose="020B0502020202020204" pitchFamily="34" charset="0"/>
              </a:rPr>
              <a:t>Matrice sites x espèces: </a:t>
            </a:r>
          </a:p>
          <a:p>
            <a:r>
              <a:rPr lang="fr-FR" sz="2400" dirty="0">
                <a:latin typeface="Century Gothic" panose="020B0502020202020204" pitchFamily="34" charset="0"/>
              </a:rPr>
              <a:t>AFC</a:t>
            </a:r>
            <a:endParaRPr lang="fr-FR" dirty="0">
              <a:latin typeface="Century Gothic" panose="020B0502020202020204" pitchFamily="34" charset="0"/>
            </a:endParaRPr>
          </a:p>
        </p:txBody>
      </p:sp>
      <p:sp>
        <p:nvSpPr>
          <p:cNvPr id="11" name="ZoneTexte 10"/>
          <p:cNvSpPr txBox="1"/>
          <p:nvPr/>
        </p:nvSpPr>
        <p:spPr>
          <a:xfrm>
            <a:off x="2342889" y="5132842"/>
            <a:ext cx="6691044" cy="1538883"/>
          </a:xfrm>
          <a:prstGeom prst="rect">
            <a:avLst/>
          </a:prstGeom>
          <a:solidFill>
            <a:schemeClr val="bg1">
              <a:lumMod val="85000"/>
            </a:schemeClr>
          </a:solidFill>
        </p:spPr>
        <p:txBody>
          <a:bodyPr wrap="square" rtlCol="0">
            <a:spAutoFit/>
          </a:bodyPr>
          <a:lstStyle/>
          <a:p>
            <a:r>
              <a:rPr lang="fr-FR" dirty="0">
                <a:latin typeface="Century Gothic" panose="020B0502020202020204" pitchFamily="34" charset="0"/>
              </a:rPr>
              <a:t>2 : on calcule l’AFC sur la matrice sites x espèces, puis l’ACP sur la matrice sites x variables quantitatives.</a:t>
            </a:r>
          </a:p>
          <a:p>
            <a:r>
              <a:rPr lang="fr-FR" sz="2000" u="sng" dirty="0">
                <a:latin typeface="Century Gothic" panose="020B0502020202020204" pitchFamily="34" charset="0"/>
              </a:rPr>
              <a:t>On s’assure que les lignes des deux analyses ont les mêmes poids</a:t>
            </a:r>
            <a:r>
              <a:rPr lang="fr-FR" dirty="0">
                <a:latin typeface="Century Gothic" panose="020B0502020202020204" pitchFamily="34" charset="0"/>
              </a:rPr>
              <a:t>, en pondérant l’ACP par les poids des lignes de l’AFC</a:t>
            </a:r>
            <a:endParaRPr lang="fr-FR" sz="2000" u="sng" dirty="0">
              <a:latin typeface="Century Gothic" panose="020B0502020202020204" pitchFamily="34" charset="0"/>
            </a:endParaRPr>
          </a:p>
        </p:txBody>
      </p:sp>
      <p:sp>
        <p:nvSpPr>
          <p:cNvPr id="2" name="Rectangle 1"/>
          <p:cNvSpPr/>
          <p:nvPr/>
        </p:nvSpPr>
        <p:spPr>
          <a:xfrm>
            <a:off x="646382" y="4039916"/>
            <a:ext cx="2844048" cy="369332"/>
          </a:xfrm>
          <a:prstGeom prst="rect">
            <a:avLst/>
          </a:prstGeom>
        </p:spPr>
        <p:txBody>
          <a:bodyPr wrap="none">
            <a:spAutoFit/>
          </a:bodyPr>
          <a:lstStyle/>
          <a:p>
            <a:r>
              <a:rPr lang="en-US" dirty="0" err="1">
                <a:latin typeface="Consolas" panose="020B0609020204030204" pitchFamily="49" charset="0"/>
                <a:ea typeface="Cambria" panose="02040503050406030204" pitchFamily="18" charset="0"/>
                <a:cs typeface="Times New Roman" panose="02020603050405020304" pitchFamily="18" charset="0"/>
              </a:rPr>
              <a:t>co.rept</a:t>
            </a:r>
            <a:r>
              <a:rPr lang="en-US" dirty="0">
                <a:latin typeface="Consolas" panose="020B0609020204030204" pitchFamily="49" charset="0"/>
                <a:ea typeface="Cambria" panose="02040503050406030204" pitchFamily="18" charset="0"/>
                <a:cs typeface="Times New Roman" panose="02020603050405020304" pitchFamily="18" charset="0"/>
              </a:rPr>
              <a:t>=</a:t>
            </a:r>
            <a:r>
              <a:rPr lang="en-US"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dudi.coa</a:t>
            </a:r>
            <a:r>
              <a:rPr lang="en-US" dirty="0">
                <a:latin typeface="Consolas" panose="020B0609020204030204" pitchFamily="49" charset="0"/>
                <a:ea typeface="Cambria" panose="02040503050406030204" pitchFamily="18" charset="0"/>
                <a:cs typeface="Times New Roman" panose="02020603050405020304" pitchFamily="18" charset="0"/>
              </a:rPr>
              <a:t>(</a:t>
            </a:r>
            <a:r>
              <a:rPr lang="en-US" dirty="0" err="1">
                <a:latin typeface="Consolas" panose="020B0609020204030204" pitchFamily="49" charset="0"/>
                <a:ea typeface="Cambria" panose="02040503050406030204" pitchFamily="18" charset="0"/>
                <a:cs typeface="Times New Roman" panose="02020603050405020304" pitchFamily="18" charset="0"/>
              </a:rPr>
              <a:t>msp</a:t>
            </a:r>
            <a:r>
              <a:rPr lang="en-US" dirty="0">
                <a:latin typeface="Consolas" panose="020B0609020204030204" pitchFamily="49" charset="0"/>
                <a:ea typeface="Cambria" panose="02040503050406030204" pitchFamily="18" charset="0"/>
                <a:cs typeface="Times New Roman" panose="02020603050405020304" pitchFamily="18" charset="0"/>
              </a:rPr>
              <a:t>)</a:t>
            </a:r>
            <a:endParaRPr lang="fr-FR" dirty="0"/>
          </a:p>
        </p:txBody>
      </p:sp>
      <p:sp>
        <p:nvSpPr>
          <p:cNvPr id="3" name="Rectangle 2"/>
          <p:cNvSpPr/>
          <p:nvPr/>
        </p:nvSpPr>
        <p:spPr>
          <a:xfrm>
            <a:off x="5842000" y="4065408"/>
            <a:ext cx="6256866" cy="369332"/>
          </a:xfrm>
          <a:prstGeom prst="rect">
            <a:avLst/>
          </a:prstGeom>
        </p:spPr>
        <p:txBody>
          <a:bodyPr wrap="square">
            <a:spAutoFit/>
          </a:bodyPr>
          <a:lstStyle/>
          <a:p>
            <a:r>
              <a:rPr lang="en-US" dirty="0">
                <a:latin typeface="Consolas" panose="020B0609020204030204" pitchFamily="49" charset="0"/>
                <a:ea typeface="Cambria" panose="02040503050406030204" pitchFamily="18" charset="0"/>
                <a:cs typeface="Times New Roman" panose="02020603050405020304" pitchFamily="18" charset="0"/>
              </a:rPr>
              <a:t>pc.pcclim2=</a:t>
            </a:r>
            <a:r>
              <a:rPr lang="en-US"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dudi.pca</a:t>
            </a:r>
            <a:r>
              <a:rPr lang="en-US" dirty="0">
                <a:latin typeface="Consolas" panose="020B0609020204030204" pitchFamily="49" charset="0"/>
                <a:ea typeface="Cambria" panose="02040503050406030204" pitchFamily="18" charset="0"/>
                <a:cs typeface="Times New Roman" panose="02020603050405020304" pitchFamily="18" charset="0"/>
              </a:rPr>
              <a:t>(pc.clim2,</a:t>
            </a:r>
            <a:r>
              <a:rPr lang="en-US" dirty="0">
                <a:solidFill>
                  <a:srgbClr val="204A87"/>
                </a:solidFill>
                <a:latin typeface="Consolas" panose="020B0609020204030204" pitchFamily="49" charset="0"/>
                <a:ea typeface="Cambria" panose="02040503050406030204" pitchFamily="18" charset="0"/>
                <a:cs typeface="Times New Roman" panose="02020603050405020304" pitchFamily="18" charset="0"/>
              </a:rPr>
              <a:t>row.w =</a:t>
            </a:r>
            <a:r>
              <a:rPr lang="en-US" dirty="0">
                <a:latin typeface="Consolas" panose="020B0609020204030204" pitchFamily="49" charset="0"/>
                <a:ea typeface="Cambria" panose="02040503050406030204" pitchFamily="18" charset="0"/>
                <a:cs typeface="Times New Roman" panose="02020603050405020304" pitchFamily="18" charset="0"/>
              </a:rPr>
              <a:t> </a:t>
            </a:r>
            <a:r>
              <a:rPr lang="en-US" dirty="0" err="1">
                <a:latin typeface="Consolas" panose="020B0609020204030204" pitchFamily="49" charset="0"/>
                <a:ea typeface="Cambria" panose="02040503050406030204" pitchFamily="18" charset="0"/>
                <a:cs typeface="Times New Roman" panose="02020603050405020304" pitchFamily="18" charset="0"/>
              </a:rPr>
              <a:t>co.rept</a:t>
            </a:r>
            <a:r>
              <a:rPr lang="en-US" b="1" dirty="0" err="1">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dirty="0" err="1">
                <a:latin typeface="Consolas" panose="020B0609020204030204" pitchFamily="49" charset="0"/>
                <a:ea typeface="Cambria" panose="02040503050406030204" pitchFamily="18" charset="0"/>
                <a:cs typeface="Times New Roman" panose="02020603050405020304" pitchFamily="18" charset="0"/>
              </a:rPr>
              <a:t>lw</a:t>
            </a:r>
            <a:r>
              <a:rPr lang="en-US" dirty="0">
                <a:latin typeface="Consolas" panose="020B0609020204030204" pitchFamily="49" charset="0"/>
                <a:ea typeface="Cambria" panose="02040503050406030204" pitchFamily="18" charset="0"/>
                <a:cs typeface="Times New Roman" panose="02020603050405020304" pitchFamily="18" charset="0"/>
              </a:rPr>
              <a:t>)</a:t>
            </a:r>
            <a:endParaRPr lang="fr-FR" dirty="0"/>
          </a:p>
        </p:txBody>
      </p:sp>
      <p:pic>
        <p:nvPicPr>
          <p:cNvPr id="12" name="Imag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4360654"/>
            <a:ext cx="2035175" cy="2497346"/>
          </a:xfrm>
          <a:prstGeom prst="rect">
            <a:avLst/>
          </a:prstGeom>
        </p:spPr>
      </p:pic>
      <p:pic>
        <p:nvPicPr>
          <p:cNvPr id="15" name="Imag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28201" y="4604404"/>
            <a:ext cx="1883395" cy="2230238"/>
          </a:xfrm>
          <a:prstGeom prst="rect">
            <a:avLst/>
          </a:prstGeom>
        </p:spPr>
      </p:pic>
    </p:spTree>
    <p:extLst>
      <p:ext uri="{BB962C8B-B14F-4D97-AF65-F5344CB8AC3E}">
        <p14:creationId xmlns:p14="http://schemas.microsoft.com/office/powerpoint/2010/main" val="1884481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p:cNvSpPr txBox="1"/>
          <p:nvPr/>
        </p:nvSpPr>
        <p:spPr>
          <a:xfrm>
            <a:off x="1033670" y="675861"/>
            <a:ext cx="4442791" cy="1077218"/>
          </a:xfrm>
          <a:prstGeom prst="rect">
            <a:avLst/>
          </a:prstGeom>
          <a:noFill/>
        </p:spPr>
        <p:txBody>
          <a:bodyPr wrap="square" rtlCol="0">
            <a:spAutoFit/>
          </a:bodyPr>
          <a:lstStyle/>
          <a:p>
            <a:r>
              <a:rPr lang="fr-FR" sz="2000" dirty="0">
                <a:latin typeface="Century Gothic" panose="020B0502020202020204" pitchFamily="34" charset="0"/>
              </a:rPr>
              <a:t>L’indice de Jaccard mesure la </a:t>
            </a:r>
            <a:r>
              <a:rPr lang="fr-FR" sz="2400" dirty="0">
                <a:latin typeface="Century Gothic" panose="020B0502020202020204" pitchFamily="34" charset="0"/>
              </a:rPr>
              <a:t>r</a:t>
            </a:r>
            <a:r>
              <a:rPr lang="fr-FR" sz="2400" u="sng" dirty="0">
                <a:latin typeface="Century Gothic" panose="020B0502020202020204" pitchFamily="34" charset="0"/>
              </a:rPr>
              <a:t>essemblance </a:t>
            </a:r>
            <a:r>
              <a:rPr lang="fr-FR" sz="2000" dirty="0">
                <a:latin typeface="Century Gothic" panose="020B0502020202020204" pitchFamily="34" charset="0"/>
              </a:rPr>
              <a:t>entre paires de communautés d’espèces</a:t>
            </a:r>
          </a:p>
        </p:txBody>
      </p:sp>
      <p:pic>
        <p:nvPicPr>
          <p:cNvPr id="18" name="Image 1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1278" y="2439187"/>
            <a:ext cx="7866711" cy="2331595"/>
          </a:xfrm>
          <a:prstGeom prst="rect">
            <a:avLst/>
          </a:prstGeom>
          <a:noFill/>
        </p:spPr>
      </p:pic>
      <p:pic>
        <p:nvPicPr>
          <p:cNvPr id="19" name="Imag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41" y="3378269"/>
            <a:ext cx="2476500" cy="2924175"/>
          </a:xfrm>
          <a:prstGeom prst="rect">
            <a:avLst/>
          </a:prstGeom>
          <a:effectLst>
            <a:softEdge rad="63500"/>
          </a:effectLst>
        </p:spPr>
      </p:pic>
    </p:spTree>
    <p:extLst>
      <p:ext uri="{BB962C8B-B14F-4D97-AF65-F5344CB8AC3E}">
        <p14:creationId xmlns:p14="http://schemas.microsoft.com/office/powerpoint/2010/main" val="29900551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12866" y="1233075"/>
            <a:ext cx="1938997" cy="1808487"/>
          </a:xfrm>
          <a:prstGeom prst="rect">
            <a:avLst/>
          </a:prstGeom>
          <a:effectLst>
            <a:softEdge rad="127000"/>
          </a:effectLst>
        </p:spPr>
      </p:pic>
      <p:pic>
        <p:nvPicPr>
          <p:cNvPr id="5" name="Image 4"/>
          <p:cNvPicPr/>
          <p:nvPr/>
        </p:nvPicPr>
        <p:blipFill>
          <a:blip r:embed="rId3" cstate="print">
            <a:extLst>
              <a:ext uri="{28A0092B-C50C-407E-A947-70E740481C1C}">
                <a14:useLocalDpi xmlns:a14="http://schemas.microsoft.com/office/drawing/2010/main" val="0"/>
              </a:ext>
            </a:extLst>
          </a:blip>
          <a:stretch>
            <a:fillRect/>
          </a:stretch>
        </p:blipFill>
        <p:spPr>
          <a:xfrm>
            <a:off x="8246533" y="209229"/>
            <a:ext cx="2734735" cy="1585704"/>
          </a:xfrm>
          <a:prstGeom prst="rect">
            <a:avLst/>
          </a:prstGeom>
          <a:effectLst>
            <a:softEdge rad="127000"/>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 y="700145"/>
            <a:ext cx="2370667" cy="1287350"/>
          </a:xfrm>
          <a:prstGeom prst="rect">
            <a:avLst/>
          </a:prstGeom>
          <a:effectLst>
            <a:softEdge rad="127000"/>
          </a:effectLst>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2889" y="1557504"/>
            <a:ext cx="1975111" cy="1159630"/>
          </a:xfrm>
          <a:prstGeom prst="rect">
            <a:avLst/>
          </a:prstGeom>
          <a:effectLst>
            <a:softEdge rad="127000"/>
          </a:effectLst>
        </p:spPr>
      </p:pic>
      <p:pic>
        <p:nvPicPr>
          <p:cNvPr id="8" name="Imag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0138" y="0"/>
            <a:ext cx="2044262" cy="1506789"/>
          </a:xfrm>
          <a:prstGeom prst="rect">
            <a:avLst/>
          </a:prstGeom>
          <a:effectLst>
            <a:softEdge rad="127000"/>
          </a:effectLst>
        </p:spPr>
      </p:pic>
      <p:sp>
        <p:nvSpPr>
          <p:cNvPr id="11" name="ZoneTexte 10"/>
          <p:cNvSpPr txBox="1"/>
          <p:nvPr/>
        </p:nvSpPr>
        <p:spPr>
          <a:xfrm>
            <a:off x="2342889" y="5132842"/>
            <a:ext cx="6691044" cy="1323439"/>
          </a:xfrm>
          <a:prstGeom prst="rect">
            <a:avLst/>
          </a:prstGeom>
          <a:solidFill>
            <a:schemeClr val="bg1">
              <a:lumMod val="85000"/>
            </a:schemeClr>
          </a:solidFill>
        </p:spPr>
        <p:txBody>
          <a:bodyPr wrap="square" rtlCol="0">
            <a:spAutoFit/>
          </a:bodyPr>
          <a:lstStyle/>
          <a:p>
            <a:r>
              <a:rPr lang="fr-FR" dirty="0">
                <a:latin typeface="Century Gothic" panose="020B0502020202020204" pitchFamily="34" charset="0"/>
              </a:rPr>
              <a:t>3 : on calcule une ordination sur les projections des individus des axes retenus de l’AFC et de l’ACP. </a:t>
            </a:r>
          </a:p>
          <a:p>
            <a:r>
              <a:rPr lang="fr-FR" sz="2000" dirty="0">
                <a:latin typeface="Century Gothic" panose="020B0502020202020204" pitchFamily="34" charset="0"/>
              </a:rPr>
              <a:t>On identifie ainsi d’éventuelles </a:t>
            </a:r>
            <a:r>
              <a:rPr lang="fr-FR" sz="2400" u="sng" dirty="0" err="1">
                <a:latin typeface="Century Gothic" panose="020B0502020202020204" pitchFamily="34" charset="0"/>
              </a:rPr>
              <a:t>co</a:t>
            </a:r>
            <a:r>
              <a:rPr lang="fr-FR" sz="2400" u="sng" dirty="0">
                <a:latin typeface="Century Gothic" panose="020B0502020202020204" pitchFamily="34" charset="0"/>
              </a:rPr>
              <a:t>-structures</a:t>
            </a:r>
            <a:r>
              <a:rPr lang="fr-FR" sz="2000" dirty="0">
                <a:latin typeface="Century Gothic" panose="020B0502020202020204" pitchFamily="34" charset="0"/>
              </a:rPr>
              <a:t> entre les deux ordinations</a:t>
            </a:r>
          </a:p>
        </p:txBody>
      </p:sp>
      <p:pic>
        <p:nvPicPr>
          <p:cNvPr id="13" name="Imag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3556" y="209229"/>
            <a:ext cx="3493029" cy="4051369"/>
          </a:xfrm>
          <a:prstGeom prst="rect">
            <a:avLst/>
          </a:prstGeom>
        </p:spPr>
      </p:pic>
      <p:sp>
        <p:nvSpPr>
          <p:cNvPr id="14" name="Rectangle 13"/>
          <p:cNvSpPr/>
          <p:nvPr/>
        </p:nvSpPr>
        <p:spPr>
          <a:xfrm>
            <a:off x="2342889" y="4507805"/>
            <a:ext cx="6664456" cy="369332"/>
          </a:xfrm>
          <a:prstGeom prst="rect">
            <a:avLst/>
          </a:prstGeom>
        </p:spPr>
        <p:txBody>
          <a:bodyPr wrap="square">
            <a:spAutoFit/>
          </a:bodyPr>
          <a:lstStyle/>
          <a:p>
            <a:r>
              <a:rPr lang="en-US" dirty="0" err="1">
                <a:latin typeface="Consolas" panose="020B0609020204030204" pitchFamily="49" charset="0"/>
                <a:ea typeface="Cambria" panose="02040503050406030204" pitchFamily="18" charset="0"/>
                <a:cs typeface="Times New Roman" panose="02020603050405020304" pitchFamily="18" charset="0"/>
              </a:rPr>
              <a:t>acoi</a:t>
            </a:r>
            <a:r>
              <a:rPr lang="en-US" dirty="0">
                <a:latin typeface="Consolas" panose="020B0609020204030204" pitchFamily="49" charset="0"/>
                <a:ea typeface="Cambria" panose="02040503050406030204" pitchFamily="18" charset="0"/>
                <a:cs typeface="Times New Roman" panose="02020603050405020304" pitchFamily="18" charset="0"/>
              </a:rPr>
              <a:t>=</a:t>
            </a:r>
            <a:r>
              <a:rPr lang="en-US"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coinertia</a:t>
            </a:r>
            <a:r>
              <a:rPr lang="en-US" dirty="0">
                <a:latin typeface="Consolas" panose="020B0609020204030204" pitchFamily="49" charset="0"/>
                <a:ea typeface="Cambria" panose="02040503050406030204" pitchFamily="18" charset="0"/>
                <a:cs typeface="Times New Roman" panose="02020603050405020304" pitchFamily="18" charset="0"/>
              </a:rPr>
              <a:t>(pc.pcclim2,co.rept,</a:t>
            </a:r>
            <a:r>
              <a:rPr lang="en-US" dirty="0">
                <a:solidFill>
                  <a:srgbClr val="204A87"/>
                </a:solidFill>
                <a:latin typeface="Consolas" panose="020B0609020204030204" pitchFamily="49" charset="0"/>
                <a:ea typeface="Cambria" panose="02040503050406030204" pitchFamily="18" charset="0"/>
                <a:cs typeface="Times New Roman" panose="02020603050405020304" pitchFamily="18" charset="0"/>
              </a:rPr>
              <a:t>scannf=</a:t>
            </a:r>
            <a:r>
              <a:rPr lang="en-US" dirty="0" err="1">
                <a:latin typeface="Consolas" panose="020B0609020204030204" pitchFamily="49" charset="0"/>
                <a:ea typeface="Cambria" panose="02040503050406030204" pitchFamily="18" charset="0"/>
                <a:cs typeface="Times New Roman" panose="02020603050405020304" pitchFamily="18" charset="0"/>
              </a:rPr>
              <a:t>F,</a:t>
            </a:r>
            <a:r>
              <a:rPr lang="en-US"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nf</a:t>
            </a:r>
            <a:r>
              <a:rPr lang="en-US" dirty="0">
                <a:solidFill>
                  <a:srgbClr val="204A87"/>
                </a:solidFill>
                <a:latin typeface="Consolas" panose="020B0609020204030204" pitchFamily="49" charset="0"/>
                <a:ea typeface="Cambria" panose="02040503050406030204" pitchFamily="18" charset="0"/>
                <a:cs typeface="Times New Roman" panose="02020603050405020304" pitchFamily="18" charset="0"/>
              </a:rPr>
              <a:t>=</a:t>
            </a:r>
            <a:r>
              <a:rPr lang="en-US" dirty="0">
                <a:solidFill>
                  <a:srgbClr val="0000CF"/>
                </a:solidFill>
                <a:latin typeface="Consolas" panose="020B0609020204030204" pitchFamily="49" charset="0"/>
                <a:ea typeface="Cambria" panose="02040503050406030204" pitchFamily="18" charset="0"/>
                <a:cs typeface="Times New Roman" panose="02020603050405020304" pitchFamily="18" charset="0"/>
              </a:rPr>
              <a:t>2</a:t>
            </a:r>
            <a:r>
              <a:rPr lang="en-US" dirty="0">
                <a:latin typeface="Consolas" panose="020B0609020204030204" pitchFamily="49" charset="0"/>
                <a:ea typeface="Cambria" panose="02040503050406030204" pitchFamily="18" charset="0"/>
                <a:cs typeface="Times New Roman" panose="02020603050405020304" pitchFamily="18" charset="0"/>
              </a:rPr>
              <a:t>)</a:t>
            </a:r>
            <a:endParaRPr lang="fr-FR" dirty="0"/>
          </a:p>
        </p:txBody>
      </p:sp>
    </p:spTree>
    <p:extLst>
      <p:ext uri="{BB962C8B-B14F-4D97-AF65-F5344CB8AC3E}">
        <p14:creationId xmlns:p14="http://schemas.microsoft.com/office/powerpoint/2010/main" val="19747406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extLst>
              <a:ext uri="{28A0092B-C50C-407E-A947-70E740481C1C}">
                <a14:useLocalDpi xmlns:a14="http://schemas.microsoft.com/office/drawing/2010/main" val="0"/>
              </a:ext>
            </a:extLst>
          </a:blip>
          <a:srcRect/>
          <a:stretch>
            <a:fillRect/>
          </a:stretch>
        </p:blipFill>
        <p:spPr bwMode="auto">
          <a:xfrm>
            <a:off x="4300537" y="121602"/>
            <a:ext cx="3590925" cy="6614795"/>
          </a:xfrm>
          <a:prstGeom prst="rect">
            <a:avLst/>
          </a:prstGeom>
          <a:noFill/>
        </p:spPr>
      </p:pic>
    </p:spTree>
    <p:extLst>
      <p:ext uri="{BB962C8B-B14F-4D97-AF65-F5344CB8AC3E}">
        <p14:creationId xmlns:p14="http://schemas.microsoft.com/office/powerpoint/2010/main" val="1049240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734" y="0"/>
            <a:ext cx="7507357" cy="6858000"/>
          </a:xfrm>
          <a:prstGeom prst="rect">
            <a:avLst/>
          </a:prstGeom>
        </p:spPr>
      </p:pic>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086" y="3266547"/>
            <a:ext cx="1158534" cy="629122"/>
          </a:xfrm>
          <a:prstGeom prst="rect">
            <a:avLst/>
          </a:prstGeom>
          <a:effectLst>
            <a:softEdge rad="127000"/>
          </a:effectLst>
        </p:spPr>
      </p:pic>
      <p:pic>
        <p:nvPicPr>
          <p:cNvPr id="21" name="Imag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8115" y="3823035"/>
            <a:ext cx="925124" cy="543160"/>
          </a:xfrm>
          <a:prstGeom prst="rect">
            <a:avLst/>
          </a:prstGeom>
          <a:effectLst>
            <a:softEdge rad="127000"/>
          </a:effectLst>
        </p:spPr>
      </p:pic>
      <p:pic>
        <p:nvPicPr>
          <p:cNvPr id="22" name="Imag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3207" y="3893742"/>
            <a:ext cx="1171647" cy="863600"/>
          </a:xfrm>
          <a:prstGeom prst="rect">
            <a:avLst/>
          </a:prstGeom>
          <a:effectLst>
            <a:softEdge rad="127000"/>
          </a:effectLst>
        </p:spPr>
      </p:pic>
      <p:pic>
        <p:nvPicPr>
          <p:cNvPr id="23" name="Imag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8002" y="1142631"/>
            <a:ext cx="1092599" cy="1019058"/>
          </a:xfrm>
          <a:prstGeom prst="rect">
            <a:avLst/>
          </a:prstGeom>
          <a:effectLst>
            <a:softEdge rad="127000"/>
          </a:effectLst>
        </p:spPr>
      </p:pic>
      <p:sp>
        <p:nvSpPr>
          <p:cNvPr id="14" name="ZoneTexte 13"/>
          <p:cNvSpPr txBox="1"/>
          <p:nvPr/>
        </p:nvSpPr>
        <p:spPr>
          <a:xfrm>
            <a:off x="67023" y="243739"/>
            <a:ext cx="2853978" cy="830997"/>
          </a:xfrm>
          <a:prstGeom prst="rect">
            <a:avLst/>
          </a:prstGeom>
          <a:noFill/>
        </p:spPr>
        <p:txBody>
          <a:bodyPr wrap="square" rtlCol="0">
            <a:spAutoFit/>
          </a:bodyPr>
          <a:lstStyle/>
          <a:p>
            <a:r>
              <a:rPr lang="fr-FR" sz="1200" dirty="0">
                <a:latin typeface="Century Gothic" panose="020B0502020202020204" pitchFamily="34" charset="0"/>
              </a:rPr>
              <a:t>Projection et qualité de représentation de l’ACP des variables climatiques sur la </a:t>
            </a:r>
            <a:r>
              <a:rPr lang="fr-FR" sz="1200" dirty="0" err="1">
                <a:latin typeface="Century Gothic" panose="020B0502020202020204" pitchFamily="34" charset="0"/>
              </a:rPr>
              <a:t>co</a:t>
            </a:r>
            <a:r>
              <a:rPr lang="fr-FR" sz="1200" dirty="0">
                <a:latin typeface="Century Gothic" panose="020B0502020202020204" pitchFamily="34" charset="0"/>
              </a:rPr>
              <a:t>-inertie</a:t>
            </a:r>
          </a:p>
        </p:txBody>
      </p:sp>
      <p:sp>
        <p:nvSpPr>
          <p:cNvPr id="24" name="ZoneTexte 23"/>
          <p:cNvSpPr txBox="1"/>
          <p:nvPr/>
        </p:nvSpPr>
        <p:spPr>
          <a:xfrm>
            <a:off x="97520" y="2433284"/>
            <a:ext cx="2369666" cy="830997"/>
          </a:xfrm>
          <a:prstGeom prst="rect">
            <a:avLst/>
          </a:prstGeom>
          <a:noFill/>
        </p:spPr>
        <p:txBody>
          <a:bodyPr wrap="square" rtlCol="0">
            <a:spAutoFit/>
          </a:bodyPr>
          <a:lstStyle/>
          <a:p>
            <a:r>
              <a:rPr lang="fr-FR" sz="1200" dirty="0">
                <a:latin typeface="Century Gothic" panose="020B0502020202020204" pitchFamily="34" charset="0"/>
              </a:rPr>
              <a:t>Projection et qualité de représentation de l’AFC de la matrice sites x espèces sur la </a:t>
            </a:r>
            <a:r>
              <a:rPr lang="fr-FR" sz="1200" dirty="0" err="1">
                <a:latin typeface="Century Gothic" panose="020B0502020202020204" pitchFamily="34" charset="0"/>
              </a:rPr>
              <a:t>co</a:t>
            </a:r>
            <a:r>
              <a:rPr lang="fr-FR" sz="1200" dirty="0">
                <a:latin typeface="Century Gothic" panose="020B0502020202020204" pitchFamily="34" charset="0"/>
              </a:rPr>
              <a:t>-inertie</a:t>
            </a:r>
          </a:p>
        </p:txBody>
      </p:sp>
      <p:sp>
        <p:nvSpPr>
          <p:cNvPr id="25" name="ZoneTexte 24"/>
          <p:cNvSpPr txBox="1"/>
          <p:nvPr/>
        </p:nvSpPr>
        <p:spPr>
          <a:xfrm>
            <a:off x="130935" y="5381265"/>
            <a:ext cx="2369666" cy="461665"/>
          </a:xfrm>
          <a:prstGeom prst="rect">
            <a:avLst/>
          </a:prstGeom>
          <a:noFill/>
        </p:spPr>
        <p:txBody>
          <a:bodyPr wrap="square" rtlCol="0">
            <a:spAutoFit/>
          </a:bodyPr>
          <a:lstStyle/>
          <a:p>
            <a:r>
              <a:rPr lang="fr-FR" sz="1200" dirty="0">
                <a:latin typeface="Century Gothic" panose="020B0502020202020204" pitchFamily="34" charset="0"/>
              </a:rPr>
              <a:t>Éboulis des variances de la </a:t>
            </a:r>
            <a:r>
              <a:rPr lang="fr-FR" sz="1200" dirty="0" err="1">
                <a:latin typeface="Century Gothic" panose="020B0502020202020204" pitchFamily="34" charset="0"/>
              </a:rPr>
              <a:t>co</a:t>
            </a:r>
            <a:r>
              <a:rPr lang="fr-FR" sz="1200" dirty="0">
                <a:latin typeface="Century Gothic" panose="020B0502020202020204" pitchFamily="34" charset="0"/>
              </a:rPr>
              <a:t>-inertie</a:t>
            </a:r>
          </a:p>
        </p:txBody>
      </p:sp>
      <p:sp>
        <p:nvSpPr>
          <p:cNvPr id="26" name="ZoneTexte 25"/>
          <p:cNvSpPr txBox="1"/>
          <p:nvPr/>
        </p:nvSpPr>
        <p:spPr>
          <a:xfrm>
            <a:off x="9749069" y="1652160"/>
            <a:ext cx="2369666" cy="461665"/>
          </a:xfrm>
          <a:prstGeom prst="rect">
            <a:avLst/>
          </a:prstGeom>
          <a:noFill/>
        </p:spPr>
        <p:txBody>
          <a:bodyPr wrap="square" rtlCol="0">
            <a:spAutoFit/>
          </a:bodyPr>
          <a:lstStyle/>
          <a:p>
            <a:r>
              <a:rPr lang="fr-FR" sz="1200" dirty="0">
                <a:latin typeface="Century Gothic" panose="020B0502020202020204" pitchFamily="34" charset="0"/>
              </a:rPr>
              <a:t>Projection des lignes sur les deux axes de la </a:t>
            </a:r>
            <a:r>
              <a:rPr lang="fr-FR" sz="1200" dirty="0" err="1">
                <a:latin typeface="Century Gothic" panose="020B0502020202020204" pitchFamily="34" charset="0"/>
              </a:rPr>
              <a:t>co</a:t>
            </a:r>
            <a:r>
              <a:rPr lang="fr-FR" sz="1200" dirty="0">
                <a:latin typeface="Century Gothic" panose="020B0502020202020204" pitchFamily="34" charset="0"/>
              </a:rPr>
              <a:t>-inertie</a:t>
            </a:r>
          </a:p>
        </p:txBody>
      </p:sp>
      <p:sp>
        <p:nvSpPr>
          <p:cNvPr id="27" name="ZoneTexte 26"/>
          <p:cNvSpPr txBox="1"/>
          <p:nvPr/>
        </p:nvSpPr>
        <p:spPr>
          <a:xfrm>
            <a:off x="9607091" y="5612097"/>
            <a:ext cx="2369666" cy="461665"/>
          </a:xfrm>
          <a:prstGeom prst="rect">
            <a:avLst/>
          </a:prstGeom>
          <a:noFill/>
        </p:spPr>
        <p:txBody>
          <a:bodyPr wrap="square" rtlCol="0">
            <a:spAutoFit/>
          </a:bodyPr>
          <a:lstStyle/>
          <a:p>
            <a:r>
              <a:rPr lang="fr-FR" sz="1200" dirty="0">
                <a:latin typeface="Century Gothic" panose="020B0502020202020204" pitchFamily="34" charset="0"/>
              </a:rPr>
              <a:t>Projection des colonnes sur les deux axes de la </a:t>
            </a:r>
            <a:r>
              <a:rPr lang="fr-FR" sz="1200" dirty="0" err="1">
                <a:latin typeface="Century Gothic" panose="020B0502020202020204" pitchFamily="34" charset="0"/>
              </a:rPr>
              <a:t>co</a:t>
            </a:r>
            <a:r>
              <a:rPr lang="fr-FR" sz="1200" dirty="0">
                <a:latin typeface="Century Gothic" panose="020B0502020202020204" pitchFamily="34" charset="0"/>
              </a:rPr>
              <a:t>-inertie</a:t>
            </a:r>
          </a:p>
        </p:txBody>
      </p:sp>
    </p:spTree>
    <p:extLst>
      <p:ext uri="{BB962C8B-B14F-4D97-AF65-F5344CB8AC3E}">
        <p14:creationId xmlns:p14="http://schemas.microsoft.com/office/powerpoint/2010/main" val="3266939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99734" y="0"/>
            <a:ext cx="7507357" cy="6858000"/>
          </a:xfrm>
          <a:prstGeom prst="rect">
            <a:avLst/>
          </a:prstGeo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912" y="919162"/>
            <a:ext cx="5210175" cy="5019675"/>
          </a:xfrm>
          <a:prstGeom prst="rect">
            <a:avLst/>
          </a:prstGeom>
          <a:effectLst>
            <a:outerShdw blurRad="50800" dist="38100" dir="8100000" sx="106000" sy="106000" algn="tr" rotWithShape="0">
              <a:prstClr val="black">
                <a:alpha val="40000"/>
              </a:prstClr>
            </a:outerShdw>
          </a:effectLst>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8002" y="1142631"/>
            <a:ext cx="1092599" cy="1019058"/>
          </a:xfrm>
          <a:prstGeom prst="rect">
            <a:avLst/>
          </a:prstGeom>
          <a:effectLst>
            <a:softEdge rad="127000"/>
          </a:effectLst>
        </p:spPr>
      </p:pic>
      <p:sp>
        <p:nvSpPr>
          <p:cNvPr id="7" name="ZoneTexte 6"/>
          <p:cNvSpPr txBox="1"/>
          <p:nvPr/>
        </p:nvSpPr>
        <p:spPr>
          <a:xfrm>
            <a:off x="67023" y="243739"/>
            <a:ext cx="2853978" cy="830997"/>
          </a:xfrm>
          <a:prstGeom prst="rect">
            <a:avLst/>
          </a:prstGeom>
          <a:noFill/>
        </p:spPr>
        <p:txBody>
          <a:bodyPr wrap="square" rtlCol="0">
            <a:spAutoFit/>
          </a:bodyPr>
          <a:lstStyle/>
          <a:p>
            <a:r>
              <a:rPr lang="fr-FR" sz="1200" dirty="0">
                <a:latin typeface="Century Gothic" panose="020B0502020202020204" pitchFamily="34" charset="0"/>
              </a:rPr>
              <a:t>Projection et qualité de représentation de l’ACP des variables climatiques sur la </a:t>
            </a:r>
            <a:r>
              <a:rPr lang="fr-FR" sz="1200" dirty="0" err="1">
                <a:latin typeface="Century Gothic" panose="020B0502020202020204" pitchFamily="34" charset="0"/>
              </a:rPr>
              <a:t>co</a:t>
            </a:r>
            <a:r>
              <a:rPr lang="fr-FR" sz="1200" dirty="0">
                <a:latin typeface="Century Gothic" panose="020B0502020202020204" pitchFamily="34" charset="0"/>
              </a:rPr>
              <a:t>-inertie</a:t>
            </a:r>
          </a:p>
        </p:txBody>
      </p:sp>
      <p:sp>
        <p:nvSpPr>
          <p:cNvPr id="8" name="ZoneTexte 7"/>
          <p:cNvSpPr txBox="1"/>
          <p:nvPr/>
        </p:nvSpPr>
        <p:spPr>
          <a:xfrm>
            <a:off x="7978881" y="5141714"/>
            <a:ext cx="4029075" cy="1323439"/>
          </a:xfrm>
          <a:prstGeom prst="rect">
            <a:avLst/>
          </a:prstGeom>
          <a:solidFill>
            <a:schemeClr val="bg1">
              <a:lumMod val="85000"/>
            </a:schemeClr>
          </a:solidFill>
        </p:spPr>
        <p:txBody>
          <a:bodyPr wrap="square" rtlCol="0">
            <a:spAutoFit/>
          </a:bodyPr>
          <a:lstStyle/>
          <a:p>
            <a:r>
              <a:rPr lang="fr-FR" sz="2000" dirty="0">
                <a:latin typeface="Century Gothic" panose="020B0502020202020204" pitchFamily="34" charset="0"/>
              </a:rPr>
              <a:t>S’interprète au regard du cercle des corrélations de l’ACP sur les variables climatiques</a:t>
            </a:r>
          </a:p>
        </p:txBody>
      </p:sp>
    </p:spTree>
    <p:extLst>
      <p:ext uri="{BB962C8B-B14F-4D97-AF65-F5344CB8AC3E}">
        <p14:creationId xmlns:p14="http://schemas.microsoft.com/office/powerpoint/2010/main" val="31942641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99734" y="0"/>
            <a:ext cx="7507357" cy="6858000"/>
          </a:xfrm>
          <a:prstGeom prst="rect">
            <a:avLst/>
          </a:prstGeo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912" y="919162"/>
            <a:ext cx="5210175" cy="5019675"/>
          </a:xfrm>
          <a:prstGeom prst="rect">
            <a:avLst/>
          </a:prstGeom>
          <a:effectLst>
            <a:outerShdw blurRad="50800" dist="38100" dir="8100000" sx="106000" sy="106000" algn="tr" rotWithShape="0">
              <a:prstClr val="black">
                <a:alpha val="40000"/>
              </a:prstClr>
            </a:outerShdw>
          </a:effectLst>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8002" y="1142631"/>
            <a:ext cx="1092599" cy="1019058"/>
          </a:xfrm>
          <a:prstGeom prst="rect">
            <a:avLst/>
          </a:prstGeom>
          <a:effectLst>
            <a:softEdge rad="127000"/>
          </a:effectLst>
        </p:spPr>
      </p:pic>
      <p:sp>
        <p:nvSpPr>
          <p:cNvPr id="7" name="ZoneTexte 6"/>
          <p:cNvSpPr txBox="1"/>
          <p:nvPr/>
        </p:nvSpPr>
        <p:spPr>
          <a:xfrm>
            <a:off x="67023" y="243739"/>
            <a:ext cx="2853978" cy="830997"/>
          </a:xfrm>
          <a:prstGeom prst="rect">
            <a:avLst/>
          </a:prstGeom>
          <a:noFill/>
        </p:spPr>
        <p:txBody>
          <a:bodyPr wrap="square" rtlCol="0">
            <a:spAutoFit/>
          </a:bodyPr>
          <a:lstStyle/>
          <a:p>
            <a:r>
              <a:rPr lang="fr-FR" sz="1200" dirty="0">
                <a:latin typeface="Century Gothic" panose="020B0502020202020204" pitchFamily="34" charset="0"/>
              </a:rPr>
              <a:t>Projection et qualité de représentation de l’ACP des variables climatiques sur la </a:t>
            </a:r>
            <a:r>
              <a:rPr lang="fr-FR" sz="1200" dirty="0" err="1">
                <a:latin typeface="Century Gothic" panose="020B0502020202020204" pitchFamily="34" charset="0"/>
              </a:rPr>
              <a:t>co</a:t>
            </a:r>
            <a:r>
              <a:rPr lang="fr-FR" sz="1200" dirty="0">
                <a:latin typeface="Century Gothic" panose="020B0502020202020204" pitchFamily="34" charset="0"/>
              </a:rPr>
              <a:t>-inertie</a:t>
            </a:r>
          </a:p>
        </p:txBody>
      </p:sp>
      <p:sp>
        <p:nvSpPr>
          <p:cNvPr id="8" name="ZoneTexte 7"/>
          <p:cNvSpPr txBox="1"/>
          <p:nvPr/>
        </p:nvSpPr>
        <p:spPr>
          <a:xfrm>
            <a:off x="8036029" y="5475709"/>
            <a:ext cx="4029075" cy="1323439"/>
          </a:xfrm>
          <a:prstGeom prst="rect">
            <a:avLst/>
          </a:prstGeom>
          <a:solidFill>
            <a:schemeClr val="bg1">
              <a:lumMod val="85000"/>
            </a:schemeClr>
          </a:solidFill>
        </p:spPr>
        <p:txBody>
          <a:bodyPr wrap="square" rtlCol="0">
            <a:spAutoFit/>
          </a:bodyPr>
          <a:lstStyle/>
          <a:p>
            <a:r>
              <a:rPr lang="fr-FR" sz="2000" dirty="0">
                <a:latin typeface="Century Gothic" panose="020B0502020202020204" pitchFamily="34" charset="0"/>
              </a:rPr>
              <a:t>S’interprète au regard du cercle des corrélations de l’ACP sur les variables climatiques</a:t>
            </a:r>
          </a:p>
        </p:txBody>
      </p:sp>
      <p:pic>
        <p:nvPicPr>
          <p:cNvPr id="2" name="Imag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7224" y="-1"/>
            <a:ext cx="3914775" cy="2646189"/>
          </a:xfrm>
          <a:prstGeom prst="rect">
            <a:avLst/>
          </a:prstGeom>
          <a:effectLst>
            <a:outerShdw blurRad="50800" dist="38100" dir="8100000" algn="tr" rotWithShape="0">
              <a:prstClr val="black">
                <a:alpha val="40000"/>
              </a:prstClr>
            </a:outerShdw>
          </a:effectLst>
        </p:spPr>
      </p:pic>
      <p:sp>
        <p:nvSpPr>
          <p:cNvPr id="3" name="ZoneTexte 2"/>
          <p:cNvSpPr txBox="1"/>
          <p:nvPr/>
        </p:nvSpPr>
        <p:spPr>
          <a:xfrm>
            <a:off x="10998269" y="2300192"/>
            <a:ext cx="1312757" cy="369332"/>
          </a:xfrm>
          <a:prstGeom prst="rect">
            <a:avLst/>
          </a:prstGeom>
          <a:noFill/>
        </p:spPr>
        <p:txBody>
          <a:bodyPr wrap="square" rtlCol="0">
            <a:spAutoFit/>
          </a:bodyPr>
          <a:lstStyle/>
          <a:p>
            <a:r>
              <a:rPr lang="fr-FR" dirty="0"/>
              <a:t>PC1 vs PC2</a:t>
            </a:r>
          </a:p>
        </p:txBody>
      </p:sp>
      <p:pic>
        <p:nvPicPr>
          <p:cNvPr id="9" name="Imag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7966" y="2729226"/>
            <a:ext cx="3646383" cy="2727159"/>
          </a:xfrm>
          <a:prstGeom prst="rect">
            <a:avLst/>
          </a:prstGeom>
        </p:spPr>
      </p:pic>
      <p:sp>
        <p:nvSpPr>
          <p:cNvPr id="10" name="ZoneTexte 9"/>
          <p:cNvSpPr txBox="1"/>
          <p:nvPr/>
        </p:nvSpPr>
        <p:spPr>
          <a:xfrm>
            <a:off x="10998269" y="5129713"/>
            <a:ext cx="1312757" cy="369332"/>
          </a:xfrm>
          <a:prstGeom prst="rect">
            <a:avLst/>
          </a:prstGeom>
          <a:noFill/>
        </p:spPr>
        <p:txBody>
          <a:bodyPr wrap="square" rtlCol="0">
            <a:spAutoFit/>
          </a:bodyPr>
          <a:lstStyle/>
          <a:p>
            <a:r>
              <a:rPr lang="fr-FR" dirty="0"/>
              <a:t>PC2 vs PC3</a:t>
            </a:r>
          </a:p>
        </p:txBody>
      </p:sp>
    </p:spTree>
    <p:extLst>
      <p:ext uri="{BB962C8B-B14F-4D97-AF65-F5344CB8AC3E}">
        <p14:creationId xmlns:p14="http://schemas.microsoft.com/office/powerpoint/2010/main" val="30982265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99734" y="0"/>
            <a:ext cx="7507357" cy="6858000"/>
          </a:xfrm>
          <a:prstGeom prst="rect">
            <a:avLst/>
          </a:prstGeom>
        </p:spPr>
      </p:pic>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086" y="3266547"/>
            <a:ext cx="1158534" cy="629122"/>
          </a:xfrm>
          <a:prstGeom prst="rect">
            <a:avLst/>
          </a:prstGeom>
          <a:effectLst>
            <a:softEdge rad="127000"/>
          </a:effectLst>
        </p:spPr>
      </p:pic>
      <p:pic>
        <p:nvPicPr>
          <p:cNvPr id="21" name="Imag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8115" y="3823035"/>
            <a:ext cx="925124" cy="543160"/>
          </a:xfrm>
          <a:prstGeom prst="rect">
            <a:avLst/>
          </a:prstGeom>
          <a:effectLst>
            <a:softEdge rad="127000"/>
          </a:effectLst>
        </p:spPr>
      </p:pic>
      <p:pic>
        <p:nvPicPr>
          <p:cNvPr id="22" name="Imag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3207" y="3893742"/>
            <a:ext cx="1171647" cy="863600"/>
          </a:xfrm>
          <a:prstGeom prst="rect">
            <a:avLst/>
          </a:prstGeom>
          <a:effectLst>
            <a:softEdge rad="127000"/>
          </a:effectLst>
        </p:spPr>
      </p:pic>
      <p:sp>
        <p:nvSpPr>
          <p:cNvPr id="24" name="ZoneTexte 23"/>
          <p:cNvSpPr txBox="1"/>
          <p:nvPr/>
        </p:nvSpPr>
        <p:spPr>
          <a:xfrm>
            <a:off x="97520" y="2433284"/>
            <a:ext cx="2369666" cy="830997"/>
          </a:xfrm>
          <a:prstGeom prst="rect">
            <a:avLst/>
          </a:prstGeom>
          <a:noFill/>
        </p:spPr>
        <p:txBody>
          <a:bodyPr wrap="square" rtlCol="0">
            <a:spAutoFit/>
          </a:bodyPr>
          <a:lstStyle/>
          <a:p>
            <a:r>
              <a:rPr lang="fr-FR" sz="1200" dirty="0">
                <a:latin typeface="Century Gothic" panose="020B0502020202020204" pitchFamily="34" charset="0"/>
              </a:rPr>
              <a:t>Projection et qualité de représentation de l’AFC de la matrice sites x espèces sur la </a:t>
            </a:r>
            <a:r>
              <a:rPr lang="fr-FR" sz="1200" dirty="0" err="1">
                <a:latin typeface="Century Gothic" panose="020B0502020202020204" pitchFamily="34" charset="0"/>
              </a:rPr>
              <a:t>co</a:t>
            </a:r>
            <a:r>
              <a:rPr lang="fr-FR" sz="1200" dirty="0">
                <a:latin typeface="Century Gothic" panose="020B0502020202020204" pitchFamily="34" charset="0"/>
              </a:rPr>
              <a:t>-inertie</a:t>
            </a:r>
          </a:p>
        </p:txBody>
      </p:sp>
      <p:pic>
        <p:nvPicPr>
          <p:cNvPr id="2" name="Imag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0611" y="790575"/>
            <a:ext cx="5181600" cy="5276850"/>
          </a:xfrm>
          <a:prstGeom prst="rect">
            <a:avLst/>
          </a:prstGeom>
          <a:effectLst>
            <a:outerShdw blurRad="50800" dist="38100" dir="8100000" sx="107000" sy="107000" algn="tr" rotWithShape="0">
              <a:prstClr val="black">
                <a:alpha val="40000"/>
              </a:prstClr>
            </a:outerShdw>
          </a:effectLst>
        </p:spPr>
      </p:pic>
      <p:pic>
        <p:nvPicPr>
          <p:cNvPr id="3" name="Imag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52468" y="331392"/>
            <a:ext cx="3882990" cy="3211908"/>
          </a:xfrm>
          <a:prstGeom prst="rect">
            <a:avLst/>
          </a:prstGeom>
        </p:spPr>
      </p:pic>
      <p:sp>
        <p:nvSpPr>
          <p:cNvPr id="15" name="ZoneTexte 14"/>
          <p:cNvSpPr txBox="1"/>
          <p:nvPr/>
        </p:nvSpPr>
        <p:spPr>
          <a:xfrm>
            <a:off x="8036029" y="5475709"/>
            <a:ext cx="4029075" cy="1015663"/>
          </a:xfrm>
          <a:prstGeom prst="rect">
            <a:avLst/>
          </a:prstGeom>
          <a:solidFill>
            <a:schemeClr val="bg1">
              <a:lumMod val="85000"/>
            </a:schemeClr>
          </a:solidFill>
        </p:spPr>
        <p:txBody>
          <a:bodyPr wrap="square" rtlCol="0">
            <a:spAutoFit/>
          </a:bodyPr>
          <a:lstStyle/>
          <a:p>
            <a:r>
              <a:rPr lang="fr-FR" sz="2000" dirty="0">
                <a:latin typeface="Century Gothic" panose="020B0502020202020204" pitchFamily="34" charset="0"/>
              </a:rPr>
              <a:t>S’interprète au regard des projections des espèces sur l’analyse des correspondances</a:t>
            </a:r>
          </a:p>
        </p:txBody>
      </p:sp>
    </p:spTree>
    <p:extLst>
      <p:ext uri="{BB962C8B-B14F-4D97-AF65-F5344CB8AC3E}">
        <p14:creationId xmlns:p14="http://schemas.microsoft.com/office/powerpoint/2010/main" val="3706168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 y="104775"/>
            <a:ext cx="5429250" cy="5524500"/>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125" y="104775"/>
            <a:ext cx="5391150" cy="5543550"/>
          </a:xfrm>
          <a:prstGeom prst="rect">
            <a:avLst/>
          </a:prstGeom>
        </p:spPr>
      </p:pic>
      <p:sp>
        <p:nvSpPr>
          <p:cNvPr id="7" name="ZoneTexte 6"/>
          <p:cNvSpPr txBox="1"/>
          <p:nvPr/>
        </p:nvSpPr>
        <p:spPr>
          <a:xfrm>
            <a:off x="5292829" y="6028159"/>
            <a:ext cx="4029075" cy="400110"/>
          </a:xfrm>
          <a:prstGeom prst="rect">
            <a:avLst/>
          </a:prstGeom>
          <a:solidFill>
            <a:schemeClr val="bg1">
              <a:lumMod val="85000"/>
            </a:schemeClr>
          </a:solidFill>
        </p:spPr>
        <p:txBody>
          <a:bodyPr wrap="square" rtlCol="0">
            <a:spAutoFit/>
          </a:bodyPr>
          <a:lstStyle/>
          <a:p>
            <a:r>
              <a:rPr lang="fr-FR" sz="2000" dirty="0">
                <a:latin typeface="Century Gothic" panose="020B0502020202020204" pitchFamily="34" charset="0"/>
              </a:rPr>
              <a:t>Projections sur la </a:t>
            </a:r>
            <a:r>
              <a:rPr lang="fr-FR" sz="2000" dirty="0" err="1">
                <a:latin typeface="Century Gothic" panose="020B0502020202020204" pitchFamily="34" charset="0"/>
              </a:rPr>
              <a:t>co</a:t>
            </a:r>
            <a:r>
              <a:rPr lang="fr-FR" sz="2000" dirty="0">
                <a:latin typeface="Century Gothic" panose="020B0502020202020204" pitchFamily="34" charset="0"/>
              </a:rPr>
              <a:t>-inertie</a:t>
            </a:r>
          </a:p>
        </p:txBody>
      </p:sp>
    </p:spTree>
    <p:extLst>
      <p:ext uri="{BB962C8B-B14F-4D97-AF65-F5344CB8AC3E}">
        <p14:creationId xmlns:p14="http://schemas.microsoft.com/office/powerpoint/2010/main" val="7448356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 y="104775"/>
            <a:ext cx="5429250" cy="5524500"/>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125" y="104775"/>
            <a:ext cx="5391150" cy="5543550"/>
          </a:xfrm>
          <a:prstGeom prst="rect">
            <a:avLst/>
          </a:prstGeom>
        </p:spPr>
      </p:pic>
      <p:sp>
        <p:nvSpPr>
          <p:cNvPr id="4" name="ZoneTexte 3"/>
          <p:cNvSpPr txBox="1"/>
          <p:nvPr/>
        </p:nvSpPr>
        <p:spPr>
          <a:xfrm>
            <a:off x="734938" y="717847"/>
            <a:ext cx="5759866" cy="1200329"/>
          </a:xfrm>
          <a:prstGeom prst="rect">
            <a:avLst/>
          </a:prstGeom>
          <a:solidFill>
            <a:schemeClr val="bg1">
              <a:lumMod val="95000"/>
            </a:schemeClr>
          </a:solidFill>
        </p:spPr>
        <p:txBody>
          <a:bodyPr wrap="square" rtlCol="0">
            <a:spAutoFit/>
          </a:bodyPr>
          <a:lstStyle/>
          <a:p>
            <a:r>
              <a:rPr lang="fr-FR" sz="3600" dirty="0">
                <a:latin typeface="Century Gothic" panose="020B0502020202020204" pitchFamily="34" charset="0"/>
              </a:rPr>
              <a:t>Quelle est la robustesse de cette </a:t>
            </a:r>
            <a:r>
              <a:rPr lang="fr-FR" sz="3600" dirty="0" err="1">
                <a:latin typeface="Century Gothic" panose="020B0502020202020204" pitchFamily="34" charset="0"/>
              </a:rPr>
              <a:t>co</a:t>
            </a:r>
            <a:r>
              <a:rPr lang="fr-FR" sz="3600" dirty="0">
                <a:latin typeface="Century Gothic" panose="020B0502020202020204" pitchFamily="34" charset="0"/>
              </a:rPr>
              <a:t>-structure?</a:t>
            </a: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89" y="2276475"/>
            <a:ext cx="6648450" cy="3371850"/>
          </a:xfrm>
          <a:prstGeom prst="rect">
            <a:avLst/>
          </a:prstGeom>
          <a:effectLst>
            <a:outerShdw blurRad="50800" dist="38100" dir="8100000" sx="104000" sy="104000" algn="tr" rotWithShape="0">
              <a:prstClr val="black">
                <a:alpha val="40000"/>
              </a:prstClr>
            </a:outerShdw>
          </a:effectLst>
        </p:spPr>
      </p:pic>
    </p:spTree>
    <p:extLst>
      <p:ext uri="{BB962C8B-B14F-4D97-AF65-F5344CB8AC3E}">
        <p14:creationId xmlns:p14="http://schemas.microsoft.com/office/powerpoint/2010/main" val="3808235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ZoneTexte 3"/>
          <p:cNvSpPr txBox="1"/>
          <p:nvPr/>
        </p:nvSpPr>
        <p:spPr>
          <a:xfrm>
            <a:off x="2494722" y="1759225"/>
            <a:ext cx="7444409" cy="3046988"/>
          </a:xfrm>
          <a:prstGeom prst="rect">
            <a:avLst/>
          </a:prstGeom>
          <a:noFill/>
        </p:spPr>
        <p:txBody>
          <a:bodyPr wrap="square" rtlCol="0">
            <a:spAutoFit/>
          </a:bodyPr>
          <a:lstStyle/>
          <a:p>
            <a:r>
              <a:rPr lang="fr-FR" sz="2000" dirty="0">
                <a:solidFill>
                  <a:schemeClr val="bg1"/>
                </a:solidFill>
                <a:latin typeface="Century Gothic" panose="020B0502020202020204" pitchFamily="34" charset="0"/>
              </a:rPr>
              <a:t>L’analyse de </a:t>
            </a:r>
            <a:r>
              <a:rPr lang="fr-FR" sz="2000" dirty="0" err="1">
                <a:solidFill>
                  <a:schemeClr val="bg1"/>
                </a:solidFill>
                <a:latin typeface="Century Gothic" panose="020B0502020202020204" pitchFamily="34" charset="0"/>
              </a:rPr>
              <a:t>co</a:t>
            </a:r>
            <a:r>
              <a:rPr lang="fr-FR" sz="2000" dirty="0">
                <a:solidFill>
                  <a:schemeClr val="bg1"/>
                </a:solidFill>
                <a:latin typeface="Century Gothic" panose="020B0502020202020204" pitchFamily="34" charset="0"/>
              </a:rPr>
              <a:t>-inertie permet d’explorer les </a:t>
            </a:r>
            <a:r>
              <a:rPr lang="fr-FR" sz="2400" u="sng" dirty="0">
                <a:solidFill>
                  <a:schemeClr val="bg1"/>
                </a:solidFill>
                <a:latin typeface="Century Gothic" panose="020B0502020202020204" pitchFamily="34" charset="0"/>
              </a:rPr>
              <a:t>structures communes</a:t>
            </a:r>
            <a:r>
              <a:rPr lang="fr-FR" sz="2000" dirty="0">
                <a:solidFill>
                  <a:schemeClr val="bg1"/>
                </a:solidFill>
                <a:latin typeface="Century Gothic" panose="020B0502020202020204" pitchFamily="34" charset="0"/>
              </a:rPr>
              <a:t> entre deux ordinations</a:t>
            </a:r>
          </a:p>
          <a:p>
            <a:endParaRPr lang="fr-FR" sz="2000" dirty="0">
              <a:solidFill>
                <a:schemeClr val="bg1"/>
              </a:solidFill>
              <a:latin typeface="Century Gothic" panose="020B0502020202020204" pitchFamily="34" charset="0"/>
            </a:endParaRPr>
          </a:p>
          <a:p>
            <a:r>
              <a:rPr lang="fr-FR" sz="2000" dirty="0">
                <a:solidFill>
                  <a:schemeClr val="bg1"/>
                </a:solidFill>
                <a:latin typeface="Century Gothic" panose="020B0502020202020204" pitchFamily="34" charset="0"/>
              </a:rPr>
              <a:t>On considère que </a:t>
            </a:r>
            <a:r>
              <a:rPr lang="fr-FR" sz="2400" u="sng" dirty="0">
                <a:solidFill>
                  <a:schemeClr val="bg1"/>
                </a:solidFill>
                <a:latin typeface="Century Gothic" panose="020B0502020202020204" pitchFamily="34" charset="0"/>
              </a:rPr>
              <a:t>les deux tables sont symétriques </a:t>
            </a:r>
            <a:r>
              <a:rPr lang="fr-FR" sz="2000" dirty="0">
                <a:solidFill>
                  <a:schemeClr val="bg1"/>
                </a:solidFill>
                <a:latin typeface="Century Gothic" panose="020B0502020202020204" pitchFamily="34" charset="0"/>
              </a:rPr>
              <a:t>(ont le même rôle) : les deux sont liées mais leurs rôles sont identiques</a:t>
            </a:r>
          </a:p>
          <a:p>
            <a:endParaRPr lang="fr-FR" sz="2000" dirty="0">
              <a:solidFill>
                <a:schemeClr val="bg1"/>
              </a:solidFill>
              <a:latin typeface="Century Gothic" panose="020B0502020202020204" pitchFamily="34" charset="0"/>
            </a:endParaRPr>
          </a:p>
          <a:p>
            <a:r>
              <a:rPr lang="fr-FR" sz="2000" dirty="0">
                <a:solidFill>
                  <a:schemeClr val="bg1"/>
                </a:solidFill>
                <a:latin typeface="Century Gothic" panose="020B0502020202020204" pitchFamily="34" charset="0"/>
              </a:rPr>
              <a:t>Elle peut s’appliquer à n’importe quelle paire d’ordinations métriques</a:t>
            </a:r>
          </a:p>
        </p:txBody>
      </p:sp>
    </p:spTree>
    <p:extLst>
      <p:ext uri="{BB962C8B-B14F-4D97-AF65-F5344CB8AC3E}">
        <p14:creationId xmlns:p14="http://schemas.microsoft.com/office/powerpoint/2010/main" val="28345370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à coins arrondis 58"/>
          <p:cNvSpPr/>
          <p:nvPr/>
        </p:nvSpPr>
        <p:spPr>
          <a:xfrm>
            <a:off x="5898667" y="1638202"/>
            <a:ext cx="1297028" cy="4729841"/>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86"/>
          </a:p>
        </p:txBody>
      </p:sp>
      <p:sp>
        <p:nvSpPr>
          <p:cNvPr id="58" name="Rectangle à coins arrondis 57"/>
          <p:cNvSpPr/>
          <p:nvPr/>
        </p:nvSpPr>
        <p:spPr>
          <a:xfrm>
            <a:off x="1610411" y="1639155"/>
            <a:ext cx="5593731" cy="156667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86"/>
          </a:p>
        </p:txBody>
      </p:sp>
      <p:sp>
        <p:nvSpPr>
          <p:cNvPr id="54" name="Rectangle à coins arrondis 53"/>
          <p:cNvSpPr/>
          <p:nvPr/>
        </p:nvSpPr>
        <p:spPr>
          <a:xfrm>
            <a:off x="1610411" y="3320806"/>
            <a:ext cx="4132294" cy="322169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86"/>
          </a:p>
        </p:txBody>
      </p:sp>
      <p:sp>
        <p:nvSpPr>
          <p:cNvPr id="27" name="Rectangle à coins arrondis 26"/>
          <p:cNvSpPr/>
          <p:nvPr/>
        </p:nvSpPr>
        <p:spPr>
          <a:xfrm>
            <a:off x="7260752" y="125883"/>
            <a:ext cx="3271691" cy="6198146"/>
          </a:xfrm>
          <a:prstGeom prst="roundRect">
            <a:avLst/>
          </a:prstGeom>
          <a:solidFill>
            <a:schemeClr val="tx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86"/>
          </a:p>
        </p:txBody>
      </p:sp>
      <p:sp>
        <p:nvSpPr>
          <p:cNvPr id="30" name="Rectangle à coins arrondis 29"/>
          <p:cNvSpPr/>
          <p:nvPr/>
        </p:nvSpPr>
        <p:spPr>
          <a:xfrm>
            <a:off x="7521469" y="290764"/>
            <a:ext cx="2681637" cy="197154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86"/>
          </a:p>
        </p:txBody>
      </p:sp>
      <p:sp>
        <p:nvSpPr>
          <p:cNvPr id="29" name="Rectangle à coins arrondis 28"/>
          <p:cNvSpPr/>
          <p:nvPr/>
        </p:nvSpPr>
        <p:spPr>
          <a:xfrm>
            <a:off x="7382061" y="2459192"/>
            <a:ext cx="3039469" cy="376401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86"/>
          </a:p>
        </p:txBody>
      </p:sp>
      <p:sp>
        <p:nvSpPr>
          <p:cNvPr id="4" name="ZoneTexte 3"/>
          <p:cNvSpPr txBox="1"/>
          <p:nvPr/>
        </p:nvSpPr>
        <p:spPr>
          <a:xfrm>
            <a:off x="1524000" y="1"/>
            <a:ext cx="2526308" cy="644472"/>
          </a:xfrm>
          <a:prstGeom prst="rect">
            <a:avLst/>
          </a:prstGeom>
          <a:noFill/>
        </p:spPr>
        <p:txBody>
          <a:bodyPr wrap="square" rtlCol="0">
            <a:spAutoFit/>
          </a:bodyPr>
          <a:lstStyle/>
          <a:p>
            <a:r>
              <a:rPr lang="fr-FR" sz="2000" dirty="0"/>
              <a:t>Analyses multivariées</a:t>
            </a:r>
          </a:p>
          <a:p>
            <a:endParaRPr lang="fr-FR" sz="1588" dirty="0"/>
          </a:p>
        </p:txBody>
      </p:sp>
      <p:sp>
        <p:nvSpPr>
          <p:cNvPr id="5" name="ZoneTexte 4"/>
          <p:cNvSpPr txBox="1"/>
          <p:nvPr/>
        </p:nvSpPr>
        <p:spPr>
          <a:xfrm>
            <a:off x="1523999" y="6630465"/>
            <a:ext cx="3063240" cy="253916"/>
          </a:xfrm>
          <a:prstGeom prst="rect">
            <a:avLst/>
          </a:prstGeom>
          <a:solidFill>
            <a:schemeClr val="bg1"/>
          </a:solidFill>
          <a:ln>
            <a:noFill/>
          </a:ln>
        </p:spPr>
        <p:txBody>
          <a:bodyPr wrap="square" rtlCol="0">
            <a:spAutoFit/>
          </a:bodyPr>
          <a:lstStyle/>
          <a:p>
            <a:endParaRPr lang="fr-FR" sz="1050" dirty="0"/>
          </a:p>
        </p:txBody>
      </p:sp>
      <p:sp>
        <p:nvSpPr>
          <p:cNvPr id="6" name="Rectangle 5"/>
          <p:cNvSpPr/>
          <p:nvPr/>
        </p:nvSpPr>
        <p:spPr>
          <a:xfrm>
            <a:off x="6146340" y="6368042"/>
            <a:ext cx="4552849" cy="444096"/>
          </a:xfrm>
          <a:prstGeom prst="rect">
            <a:avLst/>
          </a:prstGeom>
          <a:solidFill>
            <a:schemeClr val="bg1"/>
          </a:solidFill>
          <a:ln>
            <a:noFill/>
          </a:ln>
        </p:spPr>
        <p:txBody>
          <a:bodyPr wrap="none">
            <a:spAutoFit/>
          </a:bodyPr>
          <a:lstStyle/>
          <a:p>
            <a:r>
              <a:rPr lang="fr-FR" sz="1143" dirty="0"/>
              <a:t>https://pbil.univ-lyon1.fr/R/pdf/jacquet-prodon.pdf</a:t>
            </a:r>
          </a:p>
          <a:p>
            <a:r>
              <a:rPr lang="fr-FR" sz="1143" dirty="0"/>
              <a:t>http://pbil.univ-lyon1.fr/R/enseignement_div.php?contents=html/entree</a:t>
            </a:r>
          </a:p>
        </p:txBody>
      </p:sp>
      <p:sp>
        <p:nvSpPr>
          <p:cNvPr id="7" name="Parenthèses 6"/>
          <p:cNvSpPr/>
          <p:nvPr/>
        </p:nvSpPr>
        <p:spPr>
          <a:xfrm>
            <a:off x="5533317" y="439192"/>
            <a:ext cx="1632087" cy="1113564"/>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1286"/>
          </a:p>
        </p:txBody>
      </p:sp>
      <p:sp>
        <p:nvSpPr>
          <p:cNvPr id="8" name="ZoneTexte 7"/>
          <p:cNvSpPr txBox="1"/>
          <p:nvPr/>
        </p:nvSpPr>
        <p:spPr>
          <a:xfrm rot="16200000">
            <a:off x="4952665" y="874739"/>
            <a:ext cx="862641" cy="290208"/>
          </a:xfrm>
          <a:prstGeom prst="rect">
            <a:avLst/>
          </a:prstGeom>
          <a:noFill/>
        </p:spPr>
        <p:txBody>
          <a:bodyPr wrap="square" rtlCol="0">
            <a:spAutoFit/>
          </a:bodyPr>
          <a:lstStyle/>
          <a:p>
            <a:r>
              <a:rPr lang="fr-FR" sz="1286" dirty="0"/>
              <a:t>individus</a:t>
            </a:r>
          </a:p>
        </p:txBody>
      </p:sp>
      <p:sp>
        <p:nvSpPr>
          <p:cNvPr id="9" name="ZoneTexte 8"/>
          <p:cNvSpPr txBox="1"/>
          <p:nvPr/>
        </p:nvSpPr>
        <p:spPr>
          <a:xfrm>
            <a:off x="5920736" y="277536"/>
            <a:ext cx="862641" cy="290208"/>
          </a:xfrm>
          <a:prstGeom prst="rect">
            <a:avLst/>
          </a:prstGeom>
          <a:noFill/>
        </p:spPr>
        <p:txBody>
          <a:bodyPr wrap="square" rtlCol="0">
            <a:spAutoFit/>
          </a:bodyPr>
          <a:lstStyle/>
          <a:p>
            <a:r>
              <a:rPr lang="fr-FR" sz="1286" dirty="0"/>
              <a:t>variables</a:t>
            </a:r>
          </a:p>
        </p:txBody>
      </p:sp>
      <p:sp>
        <p:nvSpPr>
          <p:cNvPr id="10" name="ZoneTexte 9"/>
          <p:cNvSpPr txBox="1"/>
          <p:nvPr/>
        </p:nvSpPr>
        <p:spPr>
          <a:xfrm>
            <a:off x="5562586" y="439191"/>
            <a:ext cx="439021" cy="290208"/>
          </a:xfrm>
          <a:prstGeom prst="rect">
            <a:avLst/>
          </a:prstGeom>
          <a:noFill/>
        </p:spPr>
        <p:txBody>
          <a:bodyPr wrap="square" rtlCol="0">
            <a:spAutoFit/>
          </a:bodyPr>
          <a:lstStyle/>
          <a:p>
            <a:r>
              <a:rPr lang="fr-FR" sz="1286" dirty="0"/>
              <a:t>1,1</a:t>
            </a:r>
          </a:p>
        </p:txBody>
      </p:sp>
      <p:sp>
        <p:nvSpPr>
          <p:cNvPr id="11" name="ZoneTexte 10"/>
          <p:cNvSpPr txBox="1"/>
          <p:nvPr/>
        </p:nvSpPr>
        <p:spPr>
          <a:xfrm>
            <a:off x="5574525" y="1272317"/>
            <a:ext cx="439020" cy="290208"/>
          </a:xfrm>
          <a:prstGeom prst="rect">
            <a:avLst/>
          </a:prstGeom>
          <a:noFill/>
        </p:spPr>
        <p:txBody>
          <a:bodyPr wrap="square" rtlCol="0">
            <a:spAutoFit/>
          </a:bodyPr>
          <a:lstStyle/>
          <a:p>
            <a:r>
              <a:rPr lang="fr-FR" sz="1286" dirty="0"/>
              <a:t>n,1</a:t>
            </a:r>
          </a:p>
        </p:txBody>
      </p:sp>
      <p:sp>
        <p:nvSpPr>
          <p:cNvPr id="12" name="ZoneTexte 11"/>
          <p:cNvSpPr txBox="1"/>
          <p:nvPr/>
        </p:nvSpPr>
        <p:spPr>
          <a:xfrm>
            <a:off x="6744870" y="440641"/>
            <a:ext cx="439021" cy="290208"/>
          </a:xfrm>
          <a:prstGeom prst="rect">
            <a:avLst/>
          </a:prstGeom>
          <a:noFill/>
        </p:spPr>
        <p:txBody>
          <a:bodyPr wrap="square" rtlCol="0">
            <a:spAutoFit/>
          </a:bodyPr>
          <a:lstStyle/>
          <a:p>
            <a:r>
              <a:rPr lang="fr-FR" sz="1286" dirty="0"/>
              <a:t>1,k</a:t>
            </a:r>
          </a:p>
        </p:txBody>
      </p:sp>
      <p:sp>
        <p:nvSpPr>
          <p:cNvPr id="13" name="ZoneTexte 12"/>
          <p:cNvSpPr txBox="1"/>
          <p:nvPr/>
        </p:nvSpPr>
        <p:spPr>
          <a:xfrm>
            <a:off x="6753112" y="1272317"/>
            <a:ext cx="439021" cy="290208"/>
          </a:xfrm>
          <a:prstGeom prst="rect">
            <a:avLst/>
          </a:prstGeom>
          <a:noFill/>
        </p:spPr>
        <p:txBody>
          <a:bodyPr wrap="square" rtlCol="0">
            <a:spAutoFit/>
          </a:bodyPr>
          <a:lstStyle/>
          <a:p>
            <a:r>
              <a:rPr lang="fr-FR" sz="1286" dirty="0" err="1"/>
              <a:t>n,k</a:t>
            </a:r>
            <a:endParaRPr lang="fr-FR" sz="1286" dirty="0"/>
          </a:p>
        </p:txBody>
      </p:sp>
      <p:sp>
        <p:nvSpPr>
          <p:cNvPr id="14" name="Parenthèses 13"/>
          <p:cNvSpPr/>
          <p:nvPr/>
        </p:nvSpPr>
        <p:spPr>
          <a:xfrm>
            <a:off x="7972251" y="791588"/>
            <a:ext cx="1632087" cy="1262942"/>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1286"/>
          </a:p>
        </p:txBody>
      </p:sp>
      <p:sp>
        <p:nvSpPr>
          <p:cNvPr id="15" name="ZoneTexte 14"/>
          <p:cNvSpPr txBox="1"/>
          <p:nvPr/>
        </p:nvSpPr>
        <p:spPr>
          <a:xfrm>
            <a:off x="8000018" y="791588"/>
            <a:ext cx="439021" cy="290208"/>
          </a:xfrm>
          <a:prstGeom prst="rect">
            <a:avLst/>
          </a:prstGeom>
          <a:noFill/>
        </p:spPr>
        <p:txBody>
          <a:bodyPr wrap="square" rtlCol="0">
            <a:spAutoFit/>
          </a:bodyPr>
          <a:lstStyle/>
          <a:p>
            <a:r>
              <a:rPr lang="fr-FR" sz="1286" dirty="0"/>
              <a:t>1,1</a:t>
            </a:r>
          </a:p>
        </p:txBody>
      </p:sp>
      <p:sp>
        <p:nvSpPr>
          <p:cNvPr id="16" name="ZoneTexte 15"/>
          <p:cNvSpPr txBox="1"/>
          <p:nvPr/>
        </p:nvSpPr>
        <p:spPr>
          <a:xfrm>
            <a:off x="9165317" y="1750067"/>
            <a:ext cx="439021" cy="290208"/>
          </a:xfrm>
          <a:prstGeom prst="rect">
            <a:avLst/>
          </a:prstGeom>
          <a:noFill/>
        </p:spPr>
        <p:txBody>
          <a:bodyPr wrap="square" rtlCol="0">
            <a:spAutoFit/>
          </a:bodyPr>
          <a:lstStyle/>
          <a:p>
            <a:r>
              <a:rPr lang="fr-FR" sz="1286" dirty="0" err="1"/>
              <a:t>n,n</a:t>
            </a:r>
            <a:endParaRPr lang="fr-FR" sz="1286" dirty="0"/>
          </a:p>
        </p:txBody>
      </p:sp>
      <p:sp>
        <p:nvSpPr>
          <p:cNvPr id="17" name="ZoneTexte 16"/>
          <p:cNvSpPr txBox="1"/>
          <p:nvPr/>
        </p:nvSpPr>
        <p:spPr>
          <a:xfrm>
            <a:off x="8016562" y="1750067"/>
            <a:ext cx="439020" cy="290208"/>
          </a:xfrm>
          <a:prstGeom prst="rect">
            <a:avLst/>
          </a:prstGeom>
          <a:noFill/>
        </p:spPr>
        <p:txBody>
          <a:bodyPr wrap="square" rtlCol="0">
            <a:spAutoFit/>
          </a:bodyPr>
          <a:lstStyle/>
          <a:p>
            <a:r>
              <a:rPr lang="fr-FR" sz="1286" dirty="0"/>
              <a:t>n,1</a:t>
            </a:r>
          </a:p>
        </p:txBody>
      </p:sp>
      <p:sp>
        <p:nvSpPr>
          <p:cNvPr id="18" name="ZoneTexte 17"/>
          <p:cNvSpPr txBox="1"/>
          <p:nvPr/>
        </p:nvSpPr>
        <p:spPr>
          <a:xfrm>
            <a:off x="9162276" y="779265"/>
            <a:ext cx="439021" cy="290208"/>
          </a:xfrm>
          <a:prstGeom prst="rect">
            <a:avLst/>
          </a:prstGeom>
          <a:noFill/>
        </p:spPr>
        <p:txBody>
          <a:bodyPr wrap="square" rtlCol="0">
            <a:spAutoFit/>
          </a:bodyPr>
          <a:lstStyle/>
          <a:p>
            <a:r>
              <a:rPr lang="fr-FR" sz="1286" dirty="0"/>
              <a:t>1,n</a:t>
            </a:r>
          </a:p>
        </p:txBody>
      </p:sp>
      <p:sp>
        <p:nvSpPr>
          <p:cNvPr id="19" name="ZoneTexte 18"/>
          <p:cNvSpPr txBox="1"/>
          <p:nvPr/>
        </p:nvSpPr>
        <p:spPr>
          <a:xfrm rot="2416764">
            <a:off x="6170492" y="996726"/>
            <a:ext cx="439020" cy="290208"/>
          </a:xfrm>
          <a:prstGeom prst="rect">
            <a:avLst/>
          </a:prstGeom>
          <a:noFill/>
        </p:spPr>
        <p:txBody>
          <a:bodyPr wrap="square" rtlCol="0">
            <a:spAutoFit/>
          </a:bodyPr>
          <a:lstStyle/>
          <a:p>
            <a:r>
              <a:rPr lang="fr-FR" sz="1286" dirty="0"/>
              <a:t>…</a:t>
            </a:r>
          </a:p>
        </p:txBody>
      </p:sp>
      <p:sp>
        <p:nvSpPr>
          <p:cNvPr id="20" name="ZoneTexte 19"/>
          <p:cNvSpPr txBox="1"/>
          <p:nvPr/>
        </p:nvSpPr>
        <p:spPr>
          <a:xfrm rot="2416764">
            <a:off x="8568784" y="1349123"/>
            <a:ext cx="439020" cy="290208"/>
          </a:xfrm>
          <a:prstGeom prst="rect">
            <a:avLst/>
          </a:prstGeom>
          <a:noFill/>
        </p:spPr>
        <p:txBody>
          <a:bodyPr wrap="square" rtlCol="0">
            <a:spAutoFit/>
          </a:bodyPr>
          <a:lstStyle/>
          <a:p>
            <a:r>
              <a:rPr lang="fr-FR" sz="1286" dirty="0"/>
              <a:t>…</a:t>
            </a:r>
          </a:p>
        </p:txBody>
      </p:sp>
      <p:sp>
        <p:nvSpPr>
          <p:cNvPr id="21" name="ZoneTexte 20"/>
          <p:cNvSpPr txBox="1"/>
          <p:nvPr/>
        </p:nvSpPr>
        <p:spPr>
          <a:xfrm>
            <a:off x="5920736" y="22841"/>
            <a:ext cx="1123359" cy="356123"/>
          </a:xfrm>
          <a:prstGeom prst="rect">
            <a:avLst/>
          </a:prstGeom>
          <a:noFill/>
        </p:spPr>
        <p:txBody>
          <a:bodyPr wrap="square" rtlCol="0">
            <a:spAutoFit/>
          </a:bodyPr>
          <a:lstStyle/>
          <a:p>
            <a:r>
              <a:rPr lang="fr-FR" sz="1714" b="1" dirty="0"/>
              <a:t>données</a:t>
            </a:r>
          </a:p>
        </p:txBody>
      </p:sp>
      <p:sp>
        <p:nvSpPr>
          <p:cNvPr id="23" name="ZoneTexte 22"/>
          <p:cNvSpPr txBox="1"/>
          <p:nvPr/>
        </p:nvSpPr>
        <p:spPr>
          <a:xfrm>
            <a:off x="7713812" y="370134"/>
            <a:ext cx="2489294" cy="356123"/>
          </a:xfrm>
          <a:prstGeom prst="rect">
            <a:avLst/>
          </a:prstGeom>
          <a:noFill/>
        </p:spPr>
        <p:txBody>
          <a:bodyPr wrap="square" rtlCol="0">
            <a:spAutoFit/>
          </a:bodyPr>
          <a:lstStyle/>
          <a:p>
            <a:r>
              <a:rPr lang="fr-FR" sz="1714" b="1" dirty="0"/>
              <a:t>matrice de </a:t>
            </a:r>
            <a:r>
              <a:rPr lang="fr-FR" sz="1714" b="1" dirty="0" err="1"/>
              <a:t>dissimilarité</a:t>
            </a:r>
            <a:endParaRPr lang="fr-FR" sz="1714" b="1" dirty="0"/>
          </a:p>
        </p:txBody>
      </p:sp>
      <p:sp>
        <p:nvSpPr>
          <p:cNvPr id="25" name="ZoneTexte 24"/>
          <p:cNvSpPr txBox="1"/>
          <p:nvPr/>
        </p:nvSpPr>
        <p:spPr>
          <a:xfrm>
            <a:off x="7673401" y="2554930"/>
            <a:ext cx="2500849" cy="619913"/>
          </a:xfrm>
          <a:prstGeom prst="rect">
            <a:avLst/>
          </a:prstGeom>
          <a:solidFill>
            <a:schemeClr val="tx2">
              <a:lumMod val="20000"/>
              <a:lumOff val="80000"/>
            </a:schemeClr>
          </a:solidFill>
        </p:spPr>
        <p:txBody>
          <a:bodyPr wrap="square" rtlCol="0">
            <a:spAutoFit/>
          </a:bodyPr>
          <a:lstStyle/>
          <a:p>
            <a:pPr algn="ctr"/>
            <a:r>
              <a:rPr lang="fr-FR" sz="1714" b="1" dirty="0"/>
              <a:t>indices de distances / </a:t>
            </a:r>
            <a:r>
              <a:rPr lang="fr-FR" sz="1714" b="1" dirty="0" err="1"/>
              <a:t>dissimilarités</a:t>
            </a:r>
            <a:r>
              <a:rPr lang="fr-FR" sz="1714" b="1" dirty="0"/>
              <a:t> usuels</a:t>
            </a:r>
          </a:p>
        </p:txBody>
      </p:sp>
      <p:graphicFrame>
        <p:nvGraphicFramePr>
          <p:cNvPr id="26" name="Tableau 25"/>
          <p:cNvGraphicFramePr>
            <a:graphicFrameLocks noGrp="1"/>
          </p:cNvGraphicFramePr>
          <p:nvPr/>
        </p:nvGraphicFramePr>
        <p:xfrm>
          <a:off x="7765109" y="3230917"/>
          <a:ext cx="2409141" cy="2573382"/>
        </p:xfrm>
        <a:graphic>
          <a:graphicData uri="http://schemas.openxmlformats.org/drawingml/2006/table">
            <a:tbl>
              <a:tblPr firstRow="1" bandRow="1">
                <a:tableStyleId>{5C22544A-7EE6-4342-B048-85BDC9FD1C3A}</a:tableStyleId>
              </a:tblPr>
              <a:tblGrid>
                <a:gridCol w="1185886">
                  <a:extLst>
                    <a:ext uri="{9D8B030D-6E8A-4147-A177-3AD203B41FA5}">
                      <a16:colId xmlns:a16="http://schemas.microsoft.com/office/drawing/2014/main" val="20000"/>
                    </a:ext>
                  </a:extLst>
                </a:gridCol>
                <a:gridCol w="1223255">
                  <a:extLst>
                    <a:ext uri="{9D8B030D-6E8A-4147-A177-3AD203B41FA5}">
                      <a16:colId xmlns:a16="http://schemas.microsoft.com/office/drawing/2014/main" val="20001"/>
                    </a:ext>
                  </a:extLst>
                </a:gridCol>
              </a:tblGrid>
              <a:tr h="1240971">
                <a:tc>
                  <a:txBody>
                    <a:bodyPr/>
                    <a:lstStyle/>
                    <a:p>
                      <a:pPr marL="0" marR="0" lvl="0" indent="0" algn="l" defTabSz="1280160" rtl="0" eaLnBrk="1" fontAlgn="auto" latinLnBrk="0" hangingPunct="1">
                        <a:lnSpc>
                          <a:spcPct val="100000"/>
                        </a:lnSpc>
                        <a:spcBef>
                          <a:spcPts val="0"/>
                        </a:spcBef>
                        <a:spcAft>
                          <a:spcPts val="0"/>
                        </a:spcAft>
                        <a:buClrTx/>
                        <a:buSzTx/>
                        <a:buFontTx/>
                        <a:buNone/>
                        <a:tabLst/>
                        <a:defRPr/>
                      </a:pPr>
                      <a:r>
                        <a:rPr lang="fr-FR" sz="1300" b="0" dirty="0"/>
                        <a:t>Variables quantitatives : </a:t>
                      </a:r>
                    </a:p>
                    <a:p>
                      <a:endParaRPr lang="fr-FR" sz="1300" b="0" dirty="0"/>
                    </a:p>
                  </a:txBody>
                  <a:tcPr marL="65314" marR="65314" marT="32657" marB="32657"/>
                </a:tc>
                <a:tc>
                  <a:txBody>
                    <a:bodyPr/>
                    <a:lstStyle/>
                    <a:p>
                      <a:pPr marL="0" marR="0" lvl="0" indent="0" algn="l" defTabSz="1280160" rtl="0" eaLnBrk="1" fontAlgn="auto" latinLnBrk="0" hangingPunct="1">
                        <a:lnSpc>
                          <a:spcPct val="100000"/>
                        </a:lnSpc>
                        <a:spcBef>
                          <a:spcPts val="0"/>
                        </a:spcBef>
                        <a:spcAft>
                          <a:spcPts val="0"/>
                        </a:spcAft>
                        <a:buClrTx/>
                        <a:buSzTx/>
                        <a:buFontTx/>
                        <a:buNone/>
                        <a:tabLst/>
                        <a:defRPr/>
                      </a:pPr>
                      <a:r>
                        <a:rPr lang="fr-FR" sz="1300" b="0" dirty="0"/>
                        <a:t>euclidienne, Manhattan, Bray-Curtis, Canberra, </a:t>
                      </a:r>
                      <a:r>
                        <a:rPr lang="fr-FR" sz="1300" b="0" dirty="0" err="1"/>
                        <a:t>Mahalanobis</a:t>
                      </a:r>
                      <a:endParaRPr lang="fr-FR" sz="1300" b="0" dirty="0"/>
                    </a:p>
                    <a:p>
                      <a:endParaRPr lang="fr-FR" sz="1300" b="0" dirty="0"/>
                    </a:p>
                  </a:txBody>
                  <a:tcPr marL="65314" marR="65314" marT="32657" marB="32657"/>
                </a:tc>
                <a:extLst>
                  <a:ext uri="{0D108BD9-81ED-4DB2-BD59-A6C34878D82A}">
                    <a16:rowId xmlns:a16="http://schemas.microsoft.com/office/drawing/2014/main" val="10000"/>
                  </a:ext>
                </a:extLst>
              </a:tr>
              <a:tr h="653143">
                <a:tc>
                  <a:txBody>
                    <a:bodyPr/>
                    <a:lstStyle/>
                    <a:p>
                      <a:pPr marL="0" marR="0" lvl="0" indent="0" algn="l" defTabSz="1280160" rtl="0" eaLnBrk="1" fontAlgn="auto" latinLnBrk="0" hangingPunct="1">
                        <a:lnSpc>
                          <a:spcPct val="100000"/>
                        </a:lnSpc>
                        <a:spcBef>
                          <a:spcPts val="0"/>
                        </a:spcBef>
                        <a:spcAft>
                          <a:spcPts val="0"/>
                        </a:spcAft>
                        <a:buClrTx/>
                        <a:buSzTx/>
                        <a:buFontTx/>
                        <a:buNone/>
                        <a:tabLst/>
                        <a:defRPr/>
                      </a:pPr>
                      <a:r>
                        <a:rPr lang="fr-FR" sz="1300" b="0" i="0" dirty="0"/>
                        <a:t>Variables qualitatives : </a:t>
                      </a:r>
                    </a:p>
                    <a:p>
                      <a:endParaRPr lang="fr-FR" sz="1300" b="0" i="0" dirty="0"/>
                    </a:p>
                  </a:txBody>
                  <a:tcPr marL="65314" marR="65314" marT="32657" marB="32657"/>
                </a:tc>
                <a:tc>
                  <a:txBody>
                    <a:bodyPr/>
                    <a:lstStyle/>
                    <a:p>
                      <a:pPr marL="0" marR="0" lvl="0" indent="0" algn="l" defTabSz="1280160" rtl="0" eaLnBrk="1" fontAlgn="auto" latinLnBrk="0" hangingPunct="1">
                        <a:lnSpc>
                          <a:spcPct val="100000"/>
                        </a:lnSpc>
                        <a:spcBef>
                          <a:spcPts val="0"/>
                        </a:spcBef>
                        <a:spcAft>
                          <a:spcPts val="0"/>
                        </a:spcAft>
                        <a:buClrTx/>
                        <a:buSzTx/>
                        <a:buFontTx/>
                        <a:buNone/>
                        <a:tabLst/>
                        <a:defRPr/>
                      </a:pPr>
                      <a:r>
                        <a:rPr lang="fr-FR" sz="1300" dirty="0"/>
                        <a:t>Chi², Jaccard, </a:t>
                      </a:r>
                      <a:r>
                        <a:rPr lang="fr-FR" sz="1300" dirty="0" err="1"/>
                        <a:t>Sørensen</a:t>
                      </a:r>
                      <a:endParaRPr lang="fr-FR" sz="1300" dirty="0"/>
                    </a:p>
                    <a:p>
                      <a:endParaRPr lang="fr-FR" sz="1300" dirty="0"/>
                    </a:p>
                  </a:txBody>
                  <a:tcPr marL="65314" marR="65314" marT="32657" marB="32657"/>
                </a:tc>
                <a:extLst>
                  <a:ext uri="{0D108BD9-81ED-4DB2-BD59-A6C34878D82A}">
                    <a16:rowId xmlns:a16="http://schemas.microsoft.com/office/drawing/2014/main" val="10001"/>
                  </a:ext>
                </a:extLst>
              </a:tr>
              <a:tr h="653143">
                <a:tc>
                  <a:txBody>
                    <a:bodyPr/>
                    <a:lstStyle/>
                    <a:p>
                      <a:r>
                        <a:rPr lang="fr-FR" sz="1300" b="0" i="0" dirty="0"/>
                        <a:t>Variables quantitatives et qualitatives : </a:t>
                      </a:r>
                    </a:p>
                  </a:txBody>
                  <a:tcPr marL="65314" marR="65314" marT="32657" marB="32657"/>
                </a:tc>
                <a:tc>
                  <a:txBody>
                    <a:bodyPr/>
                    <a:lstStyle/>
                    <a:p>
                      <a:r>
                        <a:rPr lang="fr-FR" sz="1300" dirty="0"/>
                        <a:t>Gower</a:t>
                      </a:r>
                    </a:p>
                  </a:txBody>
                  <a:tcPr marL="65314" marR="65314" marT="32657" marB="32657"/>
                </a:tc>
                <a:extLst>
                  <a:ext uri="{0D108BD9-81ED-4DB2-BD59-A6C34878D82A}">
                    <a16:rowId xmlns:a16="http://schemas.microsoft.com/office/drawing/2014/main" val="10002"/>
                  </a:ext>
                </a:extLst>
              </a:tr>
            </a:tbl>
          </a:graphicData>
        </a:graphic>
      </p:graphicFrame>
      <p:sp>
        <p:nvSpPr>
          <p:cNvPr id="31" name="ZoneTexte 30"/>
          <p:cNvSpPr txBox="1"/>
          <p:nvPr/>
        </p:nvSpPr>
        <p:spPr>
          <a:xfrm>
            <a:off x="1726260" y="1659590"/>
            <a:ext cx="1224314" cy="488082"/>
          </a:xfrm>
          <a:prstGeom prst="rect">
            <a:avLst/>
          </a:prstGeom>
          <a:noFill/>
        </p:spPr>
        <p:txBody>
          <a:bodyPr wrap="square" rtlCol="0">
            <a:spAutoFit/>
          </a:bodyPr>
          <a:lstStyle/>
          <a:p>
            <a:r>
              <a:rPr lang="fr-FR" sz="1286" dirty="0"/>
              <a:t>Variables quantitatives</a:t>
            </a:r>
          </a:p>
        </p:txBody>
      </p:sp>
      <p:sp>
        <p:nvSpPr>
          <p:cNvPr id="32" name="ZoneTexte 31"/>
          <p:cNvSpPr txBox="1"/>
          <p:nvPr/>
        </p:nvSpPr>
        <p:spPr>
          <a:xfrm>
            <a:off x="3354425" y="1657524"/>
            <a:ext cx="1485927" cy="488082"/>
          </a:xfrm>
          <a:prstGeom prst="rect">
            <a:avLst/>
          </a:prstGeom>
          <a:noFill/>
        </p:spPr>
        <p:txBody>
          <a:bodyPr wrap="square" rtlCol="0">
            <a:spAutoFit/>
          </a:bodyPr>
          <a:lstStyle/>
          <a:p>
            <a:r>
              <a:rPr lang="fr-FR" sz="1286" dirty="0"/>
              <a:t>Variables qualitatives</a:t>
            </a:r>
          </a:p>
        </p:txBody>
      </p:sp>
      <p:sp>
        <p:nvSpPr>
          <p:cNvPr id="33" name="ZoneTexte 32"/>
          <p:cNvSpPr txBox="1"/>
          <p:nvPr/>
        </p:nvSpPr>
        <p:spPr>
          <a:xfrm>
            <a:off x="5188932" y="1667732"/>
            <a:ext cx="1958807" cy="488082"/>
          </a:xfrm>
          <a:prstGeom prst="rect">
            <a:avLst/>
          </a:prstGeom>
          <a:noFill/>
        </p:spPr>
        <p:txBody>
          <a:bodyPr wrap="square" rtlCol="0">
            <a:spAutoFit/>
          </a:bodyPr>
          <a:lstStyle/>
          <a:p>
            <a:r>
              <a:rPr lang="fr-FR" sz="1286" dirty="0"/>
              <a:t>Variables quantitatives et qualitatives</a:t>
            </a:r>
          </a:p>
        </p:txBody>
      </p:sp>
      <p:sp>
        <p:nvSpPr>
          <p:cNvPr id="34" name="ZoneTexte 33"/>
          <p:cNvSpPr txBox="1"/>
          <p:nvPr/>
        </p:nvSpPr>
        <p:spPr>
          <a:xfrm>
            <a:off x="1720412" y="2540573"/>
            <a:ext cx="1224314" cy="619978"/>
          </a:xfrm>
          <a:prstGeom prst="rect">
            <a:avLst/>
          </a:prstGeom>
          <a:noFill/>
        </p:spPr>
        <p:txBody>
          <a:bodyPr wrap="square" rtlCol="0">
            <a:spAutoFit/>
          </a:bodyPr>
          <a:lstStyle/>
          <a:p>
            <a:r>
              <a:rPr lang="fr-FR" sz="1143" b="1" dirty="0"/>
              <a:t>Analyse en composantes principales (ACP)</a:t>
            </a:r>
          </a:p>
        </p:txBody>
      </p:sp>
      <p:sp>
        <p:nvSpPr>
          <p:cNvPr id="35" name="ZoneTexte 34"/>
          <p:cNvSpPr txBox="1"/>
          <p:nvPr/>
        </p:nvSpPr>
        <p:spPr>
          <a:xfrm>
            <a:off x="3209357" y="2422492"/>
            <a:ext cx="2102374" cy="795859"/>
          </a:xfrm>
          <a:prstGeom prst="rect">
            <a:avLst/>
          </a:prstGeom>
          <a:noFill/>
        </p:spPr>
        <p:txBody>
          <a:bodyPr wrap="square" rtlCol="0">
            <a:spAutoFit/>
          </a:bodyPr>
          <a:lstStyle/>
          <a:p>
            <a:r>
              <a:rPr lang="fr-FR" sz="1143" b="1" dirty="0"/>
              <a:t>Analyse factorielle des correspondances (AFC) ou Analyse des correspondances multiples (ACM)</a:t>
            </a:r>
          </a:p>
        </p:txBody>
      </p:sp>
      <p:sp>
        <p:nvSpPr>
          <p:cNvPr id="36" name="ZoneTexte 35"/>
          <p:cNvSpPr txBox="1"/>
          <p:nvPr/>
        </p:nvSpPr>
        <p:spPr>
          <a:xfrm>
            <a:off x="5433042" y="2670734"/>
            <a:ext cx="1426598" cy="268215"/>
          </a:xfrm>
          <a:prstGeom prst="rect">
            <a:avLst/>
          </a:prstGeom>
          <a:noFill/>
        </p:spPr>
        <p:txBody>
          <a:bodyPr wrap="square" rtlCol="0">
            <a:spAutoFit/>
          </a:bodyPr>
          <a:lstStyle/>
          <a:p>
            <a:r>
              <a:rPr lang="fr-FR" sz="1143" b="1" dirty="0"/>
              <a:t>Analyse Hill &amp; Smith</a:t>
            </a:r>
          </a:p>
        </p:txBody>
      </p:sp>
      <p:sp>
        <p:nvSpPr>
          <p:cNvPr id="44" name="ZoneTexte 43"/>
          <p:cNvSpPr txBox="1"/>
          <p:nvPr/>
        </p:nvSpPr>
        <p:spPr>
          <a:xfrm>
            <a:off x="5920736" y="3104797"/>
            <a:ext cx="1453723" cy="488082"/>
          </a:xfrm>
          <a:prstGeom prst="rect">
            <a:avLst/>
          </a:prstGeom>
          <a:noFill/>
        </p:spPr>
        <p:txBody>
          <a:bodyPr wrap="square" rtlCol="0">
            <a:spAutoFit/>
          </a:bodyPr>
          <a:lstStyle/>
          <a:p>
            <a:r>
              <a:rPr lang="fr-FR" sz="1286" dirty="0"/>
              <a:t>Matrice de </a:t>
            </a:r>
            <a:r>
              <a:rPr lang="fr-FR" sz="1286" dirty="0" err="1"/>
              <a:t>dissimilarité</a:t>
            </a:r>
            <a:endParaRPr lang="fr-FR" sz="1286" dirty="0"/>
          </a:p>
        </p:txBody>
      </p:sp>
      <p:sp>
        <p:nvSpPr>
          <p:cNvPr id="45" name="ZoneTexte 44"/>
          <p:cNvSpPr txBox="1"/>
          <p:nvPr/>
        </p:nvSpPr>
        <p:spPr>
          <a:xfrm>
            <a:off x="5923597" y="4531298"/>
            <a:ext cx="1547316" cy="619978"/>
          </a:xfrm>
          <a:prstGeom prst="rect">
            <a:avLst/>
          </a:prstGeom>
          <a:noFill/>
        </p:spPr>
        <p:txBody>
          <a:bodyPr wrap="square" rtlCol="0">
            <a:spAutoFit/>
          </a:bodyPr>
          <a:lstStyle/>
          <a:p>
            <a:r>
              <a:rPr lang="fr-FR" sz="1143" b="1" dirty="0"/>
              <a:t>Analyse en coordonnées principales (PCOA)</a:t>
            </a:r>
          </a:p>
        </p:txBody>
      </p:sp>
      <p:sp>
        <p:nvSpPr>
          <p:cNvPr id="52" name="Flèche courbée vers la droite 51"/>
          <p:cNvSpPr/>
          <p:nvPr/>
        </p:nvSpPr>
        <p:spPr>
          <a:xfrm>
            <a:off x="2255868" y="4078541"/>
            <a:ext cx="387212" cy="905513"/>
          </a:xfrm>
          <a:prstGeom prst="curvedRightArrow">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86">
              <a:solidFill>
                <a:schemeClr val="tx1"/>
              </a:solidFill>
            </a:endParaRPr>
          </a:p>
        </p:txBody>
      </p:sp>
      <p:sp>
        <p:nvSpPr>
          <p:cNvPr id="53" name="Flèche courbée vers la droite 52"/>
          <p:cNvSpPr/>
          <p:nvPr/>
        </p:nvSpPr>
        <p:spPr>
          <a:xfrm>
            <a:off x="2255868" y="4983474"/>
            <a:ext cx="387212" cy="905513"/>
          </a:xfrm>
          <a:prstGeom prst="curvedRightArrow">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86">
              <a:solidFill>
                <a:schemeClr val="tx1"/>
              </a:solidFill>
            </a:endParaRPr>
          </a:p>
        </p:txBody>
      </p:sp>
      <p:sp>
        <p:nvSpPr>
          <p:cNvPr id="51" name="ZoneTexte 50"/>
          <p:cNvSpPr txBox="1"/>
          <p:nvPr/>
        </p:nvSpPr>
        <p:spPr>
          <a:xfrm rot="18741050">
            <a:off x="1623494" y="5153375"/>
            <a:ext cx="912808" cy="246221"/>
          </a:xfrm>
          <a:prstGeom prst="rect">
            <a:avLst/>
          </a:prstGeom>
          <a:solidFill>
            <a:schemeClr val="bg1">
              <a:lumMod val="95000"/>
            </a:schemeClr>
          </a:solidFill>
        </p:spPr>
        <p:txBody>
          <a:bodyPr wrap="square" rtlCol="0">
            <a:spAutoFit/>
          </a:bodyPr>
          <a:lstStyle/>
          <a:p>
            <a:pPr algn="ctr"/>
            <a:r>
              <a:rPr lang="fr-FR" sz="1000" i="1" dirty="0"/>
              <a:t>Interprétation</a:t>
            </a:r>
          </a:p>
        </p:txBody>
      </p:sp>
      <p:sp>
        <p:nvSpPr>
          <p:cNvPr id="50" name="ZoneTexte 49"/>
          <p:cNvSpPr txBox="1"/>
          <p:nvPr/>
        </p:nvSpPr>
        <p:spPr>
          <a:xfrm rot="18741050">
            <a:off x="1604506" y="3645697"/>
            <a:ext cx="1231070" cy="707886"/>
          </a:xfrm>
          <a:prstGeom prst="rect">
            <a:avLst/>
          </a:prstGeom>
          <a:solidFill>
            <a:schemeClr val="bg1">
              <a:lumMod val="95000"/>
            </a:schemeClr>
          </a:solidFill>
        </p:spPr>
        <p:txBody>
          <a:bodyPr wrap="square" rtlCol="0">
            <a:spAutoFit/>
          </a:bodyPr>
          <a:lstStyle/>
          <a:p>
            <a:r>
              <a:rPr lang="fr-FR" sz="1000" i="1" dirty="0"/>
              <a:t>Choix de la dimensionnalité </a:t>
            </a:r>
          </a:p>
          <a:p>
            <a:r>
              <a:rPr lang="fr-FR" sz="1000" i="1" dirty="0"/>
              <a:t>(nb de composantes)</a:t>
            </a:r>
          </a:p>
        </p:txBody>
      </p:sp>
      <p:sp>
        <p:nvSpPr>
          <p:cNvPr id="55" name="Rectangle à coins arrondis 54"/>
          <p:cNvSpPr/>
          <p:nvPr/>
        </p:nvSpPr>
        <p:spPr>
          <a:xfrm>
            <a:off x="3026127" y="3424934"/>
            <a:ext cx="2420369" cy="99293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86"/>
          </a:p>
        </p:txBody>
      </p:sp>
      <p:sp>
        <p:nvSpPr>
          <p:cNvPr id="47" name="ZoneTexte 46"/>
          <p:cNvSpPr txBox="1"/>
          <p:nvPr/>
        </p:nvSpPr>
        <p:spPr>
          <a:xfrm>
            <a:off x="3103290" y="3468917"/>
            <a:ext cx="1453723" cy="619978"/>
          </a:xfrm>
          <a:prstGeom prst="rect">
            <a:avLst/>
          </a:prstGeom>
          <a:noFill/>
        </p:spPr>
        <p:txBody>
          <a:bodyPr wrap="square" rtlCol="0">
            <a:spAutoFit/>
          </a:bodyPr>
          <a:lstStyle/>
          <a:p>
            <a:r>
              <a:rPr lang="fr-FR" sz="1143" dirty="0"/>
              <a:t>Éboulis des valeurs propres (variance expliquée)</a:t>
            </a:r>
          </a:p>
        </p:txBody>
      </p:sp>
      <p:sp>
        <p:nvSpPr>
          <p:cNvPr id="56" name="Rectangle à coins arrondis 55"/>
          <p:cNvSpPr/>
          <p:nvPr/>
        </p:nvSpPr>
        <p:spPr>
          <a:xfrm>
            <a:off x="3023612" y="4461793"/>
            <a:ext cx="2467050" cy="98384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86"/>
          </a:p>
        </p:txBody>
      </p:sp>
      <p:sp>
        <p:nvSpPr>
          <p:cNvPr id="46" name="ZoneTexte 45"/>
          <p:cNvSpPr txBox="1"/>
          <p:nvPr/>
        </p:nvSpPr>
        <p:spPr>
          <a:xfrm>
            <a:off x="3042746" y="4489336"/>
            <a:ext cx="1453723" cy="444096"/>
          </a:xfrm>
          <a:prstGeom prst="rect">
            <a:avLst/>
          </a:prstGeom>
          <a:noFill/>
        </p:spPr>
        <p:txBody>
          <a:bodyPr wrap="square" rtlCol="0">
            <a:spAutoFit/>
          </a:bodyPr>
          <a:lstStyle/>
          <a:p>
            <a:r>
              <a:rPr lang="fr-FR" sz="1143" dirty="0"/>
              <a:t>Ordination des variables</a:t>
            </a:r>
          </a:p>
        </p:txBody>
      </p:sp>
      <p:sp>
        <p:nvSpPr>
          <p:cNvPr id="57" name="Rectangle à coins arrondis 56"/>
          <p:cNvSpPr/>
          <p:nvPr/>
        </p:nvSpPr>
        <p:spPr>
          <a:xfrm>
            <a:off x="3030494" y="5495871"/>
            <a:ext cx="2467050" cy="98384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86"/>
          </a:p>
        </p:txBody>
      </p:sp>
      <p:sp>
        <p:nvSpPr>
          <p:cNvPr id="49" name="ZoneTexte 48"/>
          <p:cNvSpPr txBox="1"/>
          <p:nvPr/>
        </p:nvSpPr>
        <p:spPr>
          <a:xfrm>
            <a:off x="3055619" y="5512347"/>
            <a:ext cx="931026" cy="444096"/>
          </a:xfrm>
          <a:prstGeom prst="rect">
            <a:avLst/>
          </a:prstGeom>
          <a:noFill/>
        </p:spPr>
        <p:txBody>
          <a:bodyPr wrap="square" rtlCol="0">
            <a:spAutoFit/>
          </a:bodyPr>
          <a:lstStyle/>
          <a:p>
            <a:r>
              <a:rPr lang="fr-FR" sz="1143" dirty="0"/>
              <a:t>Ordination des lignes</a:t>
            </a:r>
          </a:p>
        </p:txBody>
      </p:sp>
      <p:sp>
        <p:nvSpPr>
          <p:cNvPr id="60" name="ZoneTexte 59"/>
          <p:cNvSpPr txBox="1"/>
          <p:nvPr/>
        </p:nvSpPr>
        <p:spPr>
          <a:xfrm>
            <a:off x="1642245" y="508795"/>
            <a:ext cx="3570662" cy="1147622"/>
          </a:xfrm>
          <a:prstGeom prst="rect">
            <a:avLst/>
          </a:prstGeom>
          <a:noFill/>
        </p:spPr>
        <p:txBody>
          <a:bodyPr wrap="square" rtlCol="0">
            <a:spAutoFit/>
          </a:bodyPr>
          <a:lstStyle/>
          <a:p>
            <a:r>
              <a:rPr lang="fr-FR" sz="1143" dirty="0"/>
              <a:t>Les analyses multivariées visent à synthétiser une matrice individus x variables dans un espace d’ordination à peu de dimensions (« axes factoriels », « composantes principales »). Elles se basent sur la décomposition de l’inertie totale d’une matrice de dispersion en valeurs et vecteurs propres</a:t>
            </a:r>
          </a:p>
        </p:txBody>
      </p:sp>
      <p:pic>
        <p:nvPicPr>
          <p:cNvPr id="61" name="Image 60"/>
          <p:cNvPicPr/>
          <p:nvPr/>
        </p:nvPicPr>
        <p:blipFill>
          <a:blip r:embed="rId2" cstate="print">
            <a:extLst>
              <a:ext uri="{28A0092B-C50C-407E-A947-70E740481C1C}">
                <a14:useLocalDpi xmlns:a14="http://schemas.microsoft.com/office/drawing/2010/main" val="0"/>
              </a:ext>
            </a:extLst>
          </a:blip>
          <a:stretch>
            <a:fillRect/>
          </a:stretch>
        </p:blipFill>
        <p:spPr>
          <a:xfrm>
            <a:off x="4343144" y="3514551"/>
            <a:ext cx="1035474" cy="813696"/>
          </a:xfrm>
          <a:prstGeom prst="rect">
            <a:avLst/>
          </a:prstGeom>
        </p:spPr>
      </p:pic>
      <p:pic>
        <p:nvPicPr>
          <p:cNvPr id="62" name="Image 6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5922" y="4518400"/>
            <a:ext cx="1066964" cy="862496"/>
          </a:xfrm>
          <a:prstGeom prst="rect">
            <a:avLst/>
          </a:prstGeom>
          <a:solidFill>
            <a:schemeClr val="bg1"/>
          </a:solidFill>
          <a:ln>
            <a:noFill/>
          </a:ln>
        </p:spPr>
      </p:pic>
      <p:pic>
        <p:nvPicPr>
          <p:cNvPr id="63" name="Image 62"/>
          <p:cNvPicPr/>
          <p:nvPr/>
        </p:nvPicPr>
        <p:blipFill>
          <a:blip r:embed="rId4" cstate="print">
            <a:extLst>
              <a:ext uri="{28A0092B-C50C-407E-A947-70E740481C1C}">
                <a14:useLocalDpi xmlns:a14="http://schemas.microsoft.com/office/drawing/2010/main" val="0"/>
              </a:ext>
            </a:extLst>
          </a:blip>
          <a:stretch>
            <a:fillRect/>
          </a:stretch>
        </p:blipFill>
        <p:spPr>
          <a:xfrm>
            <a:off x="4216137" y="5577808"/>
            <a:ext cx="1167849" cy="819967"/>
          </a:xfrm>
          <a:prstGeom prst="rect">
            <a:avLst/>
          </a:prstGeom>
        </p:spPr>
      </p:pic>
      <p:sp>
        <p:nvSpPr>
          <p:cNvPr id="2" name="ZoneTexte 1"/>
          <p:cNvSpPr txBox="1"/>
          <p:nvPr/>
        </p:nvSpPr>
        <p:spPr>
          <a:xfrm>
            <a:off x="1654731" y="2174179"/>
            <a:ext cx="1510307" cy="268215"/>
          </a:xfrm>
          <a:prstGeom prst="rect">
            <a:avLst/>
          </a:prstGeom>
          <a:noFill/>
        </p:spPr>
        <p:txBody>
          <a:bodyPr wrap="square" rtlCol="0">
            <a:spAutoFit/>
          </a:bodyPr>
          <a:lstStyle/>
          <a:p>
            <a:r>
              <a:rPr lang="fr-FR" sz="1143" i="1" dirty="0"/>
              <a:t>matrice de corrélation</a:t>
            </a:r>
          </a:p>
        </p:txBody>
      </p:sp>
      <p:sp>
        <p:nvSpPr>
          <p:cNvPr id="64" name="ZoneTexte 63"/>
          <p:cNvSpPr txBox="1"/>
          <p:nvPr/>
        </p:nvSpPr>
        <p:spPr>
          <a:xfrm>
            <a:off x="3324770" y="2172113"/>
            <a:ext cx="1510307" cy="268215"/>
          </a:xfrm>
          <a:prstGeom prst="rect">
            <a:avLst/>
          </a:prstGeom>
          <a:noFill/>
        </p:spPr>
        <p:txBody>
          <a:bodyPr wrap="square" rtlCol="0">
            <a:spAutoFit/>
          </a:bodyPr>
          <a:lstStyle/>
          <a:p>
            <a:r>
              <a:rPr lang="fr-FR" sz="1143" i="1" dirty="0"/>
              <a:t>table de contingence</a:t>
            </a:r>
          </a:p>
        </p:txBody>
      </p:sp>
      <p:sp>
        <p:nvSpPr>
          <p:cNvPr id="65" name="ZoneTexte 64"/>
          <p:cNvSpPr txBox="1"/>
          <p:nvPr/>
        </p:nvSpPr>
        <p:spPr>
          <a:xfrm>
            <a:off x="5349332" y="2177801"/>
            <a:ext cx="1510307" cy="619978"/>
          </a:xfrm>
          <a:prstGeom prst="rect">
            <a:avLst/>
          </a:prstGeom>
          <a:noFill/>
        </p:spPr>
        <p:txBody>
          <a:bodyPr wrap="square" rtlCol="0">
            <a:spAutoFit/>
          </a:bodyPr>
          <a:lstStyle/>
          <a:p>
            <a:r>
              <a:rPr lang="fr-FR" sz="1143" i="1" dirty="0"/>
              <a:t>matrice de corrélation et table de contingence</a:t>
            </a:r>
          </a:p>
        </p:txBody>
      </p:sp>
      <p:sp>
        <p:nvSpPr>
          <p:cNvPr id="66" name="ZoneTexte 65"/>
          <p:cNvSpPr txBox="1"/>
          <p:nvPr/>
        </p:nvSpPr>
        <p:spPr>
          <a:xfrm>
            <a:off x="5936646" y="3636170"/>
            <a:ext cx="1217686" cy="971741"/>
          </a:xfrm>
          <a:prstGeom prst="rect">
            <a:avLst/>
          </a:prstGeom>
          <a:noFill/>
        </p:spPr>
        <p:txBody>
          <a:bodyPr wrap="square" rtlCol="0">
            <a:spAutoFit/>
          </a:bodyPr>
          <a:lstStyle/>
          <a:p>
            <a:r>
              <a:rPr lang="fr-FR" sz="1143" i="1" dirty="0"/>
              <a:t>indice de </a:t>
            </a:r>
            <a:r>
              <a:rPr lang="fr-FR" sz="1143" i="1" dirty="0" err="1"/>
              <a:t>dissimilarité</a:t>
            </a:r>
            <a:r>
              <a:rPr lang="fr-FR" sz="1143" i="1" dirty="0"/>
              <a:t> métrique (si non-métrique, transformé)</a:t>
            </a:r>
          </a:p>
        </p:txBody>
      </p:sp>
      <p:sp>
        <p:nvSpPr>
          <p:cNvPr id="67" name="ZoneTexte 66"/>
          <p:cNvSpPr txBox="1"/>
          <p:nvPr/>
        </p:nvSpPr>
        <p:spPr>
          <a:xfrm>
            <a:off x="5964970" y="5154922"/>
            <a:ext cx="1217686" cy="444096"/>
          </a:xfrm>
          <a:prstGeom prst="rect">
            <a:avLst/>
          </a:prstGeom>
          <a:noFill/>
        </p:spPr>
        <p:txBody>
          <a:bodyPr wrap="square" rtlCol="0">
            <a:spAutoFit/>
          </a:bodyPr>
          <a:lstStyle/>
          <a:p>
            <a:r>
              <a:rPr lang="fr-FR" sz="1143" i="1" dirty="0"/>
              <a:t>tous indices de </a:t>
            </a:r>
            <a:r>
              <a:rPr lang="fr-FR" sz="1143" i="1" dirty="0" err="1"/>
              <a:t>dissimilarité</a:t>
            </a:r>
            <a:endParaRPr lang="fr-FR" sz="1143" i="1" dirty="0"/>
          </a:p>
        </p:txBody>
      </p:sp>
      <p:sp>
        <p:nvSpPr>
          <p:cNvPr id="68" name="ZoneTexte 67"/>
          <p:cNvSpPr txBox="1"/>
          <p:nvPr/>
        </p:nvSpPr>
        <p:spPr>
          <a:xfrm>
            <a:off x="5935074" y="5554588"/>
            <a:ext cx="1268608" cy="795859"/>
          </a:xfrm>
          <a:prstGeom prst="rect">
            <a:avLst/>
          </a:prstGeom>
          <a:noFill/>
        </p:spPr>
        <p:txBody>
          <a:bodyPr wrap="square" rtlCol="0">
            <a:spAutoFit/>
          </a:bodyPr>
          <a:lstStyle/>
          <a:p>
            <a:r>
              <a:rPr lang="fr-FR" sz="1143" b="1" dirty="0"/>
              <a:t>Positionnement multidimensionnel non métrique (NMDS)</a:t>
            </a:r>
          </a:p>
        </p:txBody>
      </p:sp>
      <p:sp>
        <p:nvSpPr>
          <p:cNvPr id="69" name="ZoneTexte 68"/>
          <p:cNvSpPr txBox="1"/>
          <p:nvPr/>
        </p:nvSpPr>
        <p:spPr>
          <a:xfrm>
            <a:off x="7922574" y="5766211"/>
            <a:ext cx="2350970" cy="488019"/>
          </a:xfrm>
          <a:prstGeom prst="rect">
            <a:avLst/>
          </a:prstGeom>
          <a:noFill/>
        </p:spPr>
        <p:txBody>
          <a:bodyPr wrap="square" rtlCol="0">
            <a:spAutoFit/>
          </a:bodyPr>
          <a:lstStyle/>
          <a:p>
            <a:r>
              <a:rPr lang="fr-FR" sz="857" i="1" dirty="0"/>
              <a:t>Un indice de </a:t>
            </a:r>
            <a:r>
              <a:rPr lang="fr-FR" sz="857" i="1" dirty="0" err="1"/>
              <a:t>dissimilarité</a:t>
            </a:r>
            <a:r>
              <a:rPr lang="fr-FR" sz="857" i="1" dirty="0"/>
              <a:t> est métrique si les distances entre paires d’individus sont préservées dans un espace euclidien </a:t>
            </a:r>
          </a:p>
        </p:txBody>
      </p:sp>
    </p:spTree>
    <p:extLst>
      <p:ext uri="{BB962C8B-B14F-4D97-AF65-F5344CB8AC3E}">
        <p14:creationId xmlns:p14="http://schemas.microsoft.com/office/powerpoint/2010/main" val="324849145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1298</TotalTime>
  <Words>5088</Words>
  <Application>Microsoft Office PowerPoint</Application>
  <PresentationFormat>Grand écran</PresentationFormat>
  <Paragraphs>780</Paragraphs>
  <Slides>100</Slides>
  <Notes>0</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100</vt:i4>
      </vt:variant>
    </vt:vector>
  </HeadingPairs>
  <TitlesOfParts>
    <vt:vector size="109" baseType="lpstr">
      <vt:lpstr>Arial</vt:lpstr>
      <vt:lpstr>Calibri</vt:lpstr>
      <vt:lpstr>Calibri Light</vt:lpstr>
      <vt:lpstr>Cambria Math</vt:lpstr>
      <vt:lpstr>Century Gothic</vt:lpstr>
      <vt:lpstr>Consolas</vt:lpstr>
      <vt:lpstr>Wingdings</vt:lpstr>
      <vt:lpstr>Thème Office</vt:lpstr>
      <vt:lpstr>Document</vt:lpstr>
      <vt:lpstr>Présentation PowerPoint</vt:lpstr>
      <vt:lpstr>Ce qu’on va faire dans ce cours</vt:lpstr>
      <vt:lpstr>Pourquoi ce cours est utile?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Jean-Yves BARNAGAUD</dc:creator>
  <cp:lastModifiedBy>Jean-Yves Barnagaud</cp:lastModifiedBy>
  <cp:revision>263</cp:revision>
  <dcterms:created xsi:type="dcterms:W3CDTF">2019-03-11T07:51:34Z</dcterms:created>
  <dcterms:modified xsi:type="dcterms:W3CDTF">2023-03-17T11:02:03Z</dcterms:modified>
</cp:coreProperties>
</file>